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handoutMasterIdLst>
    <p:handoutMasterId r:id="rId25"/>
  </p:handoutMasterIdLst>
  <p:sldIdLst>
    <p:sldId id="257" r:id="rId2"/>
    <p:sldId id="282" r:id="rId3"/>
    <p:sldId id="288" r:id="rId4"/>
    <p:sldId id="266" r:id="rId5"/>
    <p:sldId id="261" r:id="rId6"/>
    <p:sldId id="276" r:id="rId7"/>
    <p:sldId id="274" r:id="rId8"/>
    <p:sldId id="277" r:id="rId9"/>
    <p:sldId id="278" r:id="rId10"/>
    <p:sldId id="270" r:id="rId11"/>
    <p:sldId id="262" r:id="rId12"/>
    <p:sldId id="263" r:id="rId13"/>
    <p:sldId id="289" r:id="rId14"/>
    <p:sldId id="271" r:id="rId15"/>
    <p:sldId id="272" r:id="rId16"/>
    <p:sldId id="279" r:id="rId17"/>
    <p:sldId id="284" r:id="rId18"/>
    <p:sldId id="275" r:id="rId19"/>
    <p:sldId id="267" r:id="rId20"/>
    <p:sldId id="287" r:id="rId21"/>
    <p:sldId id="283" r:id="rId22"/>
    <p:sldId id="290"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guide id="3"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2"/>
    <a:srgbClr val="006C86"/>
    <a:srgbClr val="0091D2"/>
    <a:srgbClr val="706840"/>
    <a:srgbClr val="D08B0E"/>
    <a:srgbClr val="EDB70A"/>
    <a:srgbClr val="005072"/>
    <a:srgbClr val="755A05"/>
    <a:srgbClr val="BC5A00"/>
    <a:srgbClr val="5441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9" autoAdjust="0"/>
    <p:restoredTop sz="52619" autoAdjust="0"/>
  </p:normalViewPr>
  <p:slideViewPr>
    <p:cSldViewPr snapToGrid="0" snapToObjects="1">
      <p:cViewPr varScale="1">
        <p:scale>
          <a:sx n="57" d="100"/>
          <a:sy n="57" d="100"/>
        </p:scale>
        <p:origin x="2766" y="66"/>
      </p:cViewPr>
      <p:guideLst>
        <p:guide orient="horz" pos="2160"/>
        <p:guide pos="2880"/>
      </p:guideLst>
    </p:cSldViewPr>
  </p:slideViewPr>
  <p:outlineViewPr>
    <p:cViewPr>
      <p:scale>
        <a:sx n="33" d="100"/>
        <a:sy n="33" d="100"/>
      </p:scale>
      <p:origin x="0" y="0"/>
    </p:cViewPr>
  </p:outlineViewPr>
  <p:notesTextViewPr>
    <p:cViewPr>
      <p:scale>
        <a:sx n="3" d="2"/>
        <a:sy n="3" d="2"/>
      </p:scale>
      <p:origin x="0" y="-1194"/>
    </p:cViewPr>
  </p:notesTextViewPr>
  <p:sorterViewPr>
    <p:cViewPr>
      <p:scale>
        <a:sx n="200" d="100"/>
        <a:sy n="200" d="100"/>
      </p:scale>
      <p:origin x="0" y="0"/>
    </p:cViewPr>
  </p:sorterViewPr>
  <p:notesViewPr>
    <p:cSldViewPr snapToGrid="0" snapToObjects="1">
      <p:cViewPr varScale="1">
        <p:scale>
          <a:sx n="85" d="100"/>
          <a:sy n="85" d="100"/>
        </p:scale>
        <p:origin x="-3150" y="-78"/>
      </p:cViewPr>
      <p:guideLst>
        <p:guide orient="horz" pos="2928"/>
        <p:guide pos="2160"/>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5139"/>
          </a:xfrm>
          <a:prstGeom prst="rect">
            <a:avLst/>
          </a:prstGeom>
        </p:spPr>
        <p:txBody>
          <a:bodyPr vert="horz" lIns="91440" tIns="45720" rIns="91440" bIns="45720" rtlCol="0"/>
          <a:lstStyle>
            <a:lvl1pPr algn="l">
              <a:defRPr sz="1200"/>
            </a:lvl1pPr>
          </a:lstStyle>
          <a:p>
            <a:r>
              <a:rPr lang="en-CA" smtClean="0"/>
              <a:t>ESON AQHI School Presentation</a:t>
            </a:r>
            <a:endParaRPr lang="en-CA"/>
          </a:p>
        </p:txBody>
      </p:sp>
      <p:sp>
        <p:nvSpPr>
          <p:cNvPr id="3" name="Date Placeholder 2"/>
          <p:cNvSpPr>
            <a:spLocks noGrp="1"/>
          </p:cNvSpPr>
          <p:nvPr>
            <p:ph type="dt" sz="quarter" idx="1"/>
          </p:nvPr>
        </p:nvSpPr>
        <p:spPr>
          <a:xfrm>
            <a:off x="3970938" y="1"/>
            <a:ext cx="3037840" cy="465139"/>
          </a:xfrm>
          <a:prstGeom prst="rect">
            <a:avLst/>
          </a:prstGeom>
        </p:spPr>
        <p:txBody>
          <a:bodyPr vert="horz" lIns="91440" tIns="45720" rIns="91440" bIns="45720" rtlCol="0"/>
          <a:lstStyle>
            <a:lvl1pPr algn="r">
              <a:defRPr sz="1200"/>
            </a:lvl1pPr>
          </a:lstStyle>
          <a:p>
            <a:fld id="{85875B2C-57D7-4A3A-9A84-3FC5B197A55B}" type="datetimeFigureOut">
              <a:rPr lang="en-CA" smtClean="0"/>
              <a:t>2020/09/18</a:t>
            </a:fld>
            <a:endParaRPr lang="en-CA"/>
          </a:p>
        </p:txBody>
      </p:sp>
      <p:sp>
        <p:nvSpPr>
          <p:cNvPr id="4" name="Footer Placeholder 3"/>
          <p:cNvSpPr>
            <a:spLocks noGrp="1"/>
          </p:cNvSpPr>
          <p:nvPr>
            <p:ph type="ftr" sz="quarter" idx="2"/>
          </p:nvPr>
        </p:nvSpPr>
        <p:spPr>
          <a:xfrm>
            <a:off x="0" y="8829676"/>
            <a:ext cx="3037840" cy="465139"/>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676"/>
            <a:ext cx="3037840" cy="465139"/>
          </a:xfrm>
          <a:prstGeom prst="rect">
            <a:avLst/>
          </a:prstGeom>
        </p:spPr>
        <p:txBody>
          <a:bodyPr vert="horz" lIns="91440" tIns="45720" rIns="91440" bIns="45720" rtlCol="0" anchor="b"/>
          <a:lstStyle>
            <a:lvl1pPr algn="r">
              <a:defRPr sz="1200"/>
            </a:lvl1pPr>
          </a:lstStyle>
          <a:p>
            <a:fld id="{6F573415-A205-4676-A423-A3F310C620A8}" type="slidenum">
              <a:rPr lang="en-CA" smtClean="0"/>
              <a:t>‹#›</a:t>
            </a:fld>
            <a:endParaRPr lang="en-CA"/>
          </a:p>
        </p:txBody>
      </p:sp>
    </p:spTree>
    <p:extLst>
      <p:ext uri="{BB962C8B-B14F-4D97-AF65-F5344CB8AC3E}">
        <p14:creationId xmlns:p14="http://schemas.microsoft.com/office/powerpoint/2010/main" val="272024209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r>
              <a:rPr lang="en-US" dirty="0" smtClean="0"/>
              <a:t>ASN AQHI School Presentation</a:t>
            </a:r>
            <a:endParaRPr lang="en-US" dirty="0"/>
          </a:p>
        </p:txBody>
      </p:sp>
      <p:sp>
        <p:nvSpPr>
          <p:cNvPr id="3" name="Date Placeholder 2"/>
          <p:cNvSpPr>
            <a:spLocks noGrp="1"/>
          </p:cNvSpPr>
          <p:nvPr>
            <p:ph type="dt" idx="1"/>
          </p:nvPr>
        </p:nvSpPr>
        <p:spPr>
          <a:xfrm>
            <a:off x="3970938" y="0"/>
            <a:ext cx="3037840" cy="345688"/>
          </a:xfrm>
          <a:prstGeom prst="rect">
            <a:avLst/>
          </a:prstGeom>
        </p:spPr>
        <p:txBody>
          <a:bodyPr vert="horz" lIns="91440" tIns="45720" rIns="91440" bIns="45720" rtlCol="0"/>
          <a:lstStyle>
            <a:lvl1pPr algn="r">
              <a:defRPr sz="1200"/>
            </a:lvl1pPr>
          </a:lstStyle>
          <a:p>
            <a:fld id="{1968501F-DCCE-C345-9E20-C04D9604D7DF}" type="datetimeFigureOut">
              <a:rPr lang="en-US" smtClean="0"/>
              <a:t>9/18/2020</a:t>
            </a:fld>
            <a:endParaRPr lang="en-US"/>
          </a:p>
        </p:txBody>
      </p:sp>
      <p:sp>
        <p:nvSpPr>
          <p:cNvPr id="4" name="Slide Image Placeholder 3"/>
          <p:cNvSpPr>
            <a:spLocks noGrp="1" noRot="1" noChangeAspect="1"/>
          </p:cNvSpPr>
          <p:nvPr>
            <p:ph type="sldImg" idx="2"/>
          </p:nvPr>
        </p:nvSpPr>
        <p:spPr>
          <a:xfrm>
            <a:off x="1477963" y="568325"/>
            <a:ext cx="4133850" cy="3100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24356" y="3958685"/>
            <a:ext cx="6178271" cy="4873083"/>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954429"/>
            <a:ext cx="3037840" cy="34035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54429"/>
            <a:ext cx="3037840" cy="340358"/>
          </a:xfrm>
          <a:prstGeom prst="rect">
            <a:avLst/>
          </a:prstGeom>
        </p:spPr>
        <p:txBody>
          <a:bodyPr vert="horz" lIns="91440" tIns="45720" rIns="91440" bIns="45720" rtlCol="0" anchor="b"/>
          <a:lstStyle>
            <a:lvl1pPr algn="r">
              <a:defRPr sz="1200"/>
            </a:lvl1pPr>
          </a:lstStyle>
          <a:p>
            <a:fld id="{55EFB355-2704-204F-9967-461E12D68DF5}" type="slidenum">
              <a:rPr lang="en-US" smtClean="0"/>
              <a:t>‹#›</a:t>
            </a:fld>
            <a:endParaRPr lang="en-US"/>
          </a:p>
        </p:txBody>
      </p:sp>
    </p:spTree>
    <p:extLst>
      <p:ext uri="{BB962C8B-B14F-4D97-AF65-F5344CB8AC3E}">
        <p14:creationId xmlns:p14="http://schemas.microsoft.com/office/powerpoint/2010/main" val="139097808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sz="1200" i="0" dirty="0" smtClean="0"/>
              <a:t>Hi my name is Bailey Doepker</a:t>
            </a:r>
            <a:r>
              <a:rPr lang="en-US" sz="1200" i="0" baseline="0" dirty="0" smtClean="0"/>
              <a:t> and I am and Environmental Educator for The City of Red Deer. </a:t>
            </a:r>
          </a:p>
          <a:p>
            <a:r>
              <a:rPr lang="en-US" sz="1200" i="0" baseline="0" dirty="0" smtClean="0"/>
              <a:t>I get to go out to different classrooms and groups in Red Deer and talk about different environmental topics. I really enjoy my job because I love being outside and the environment and I find teaching about it lots of fun!</a:t>
            </a:r>
          </a:p>
          <a:p>
            <a:endParaRPr lang="en-US" sz="1200" i="0" baseline="0" dirty="0" smtClean="0"/>
          </a:p>
          <a:p>
            <a:r>
              <a:rPr lang="en-US" sz="1200" i="0" baseline="0" dirty="0" smtClean="0"/>
              <a:t>Before I begin I would like to thank Alberta Environment and Parks for the presentation – they have created most of it and I have added to it.</a:t>
            </a:r>
          </a:p>
          <a:p>
            <a:r>
              <a:rPr lang="en-US" sz="1200" i="0" baseline="0" dirty="0" smtClean="0"/>
              <a:t>This presentation is meant to be interesting and interactive.</a:t>
            </a:r>
          </a:p>
          <a:p>
            <a:r>
              <a:rPr lang="en-US" sz="1200" b="1" i="0" baseline="0" dirty="0" smtClean="0"/>
              <a:t>If you have any questions – “Please raise your hand so I can make sure everyone </a:t>
            </a:r>
            <a:r>
              <a:rPr lang="en-US" sz="1200" b="1" i="0" baseline="0" dirty="0" smtClean="0"/>
              <a:t>gets </a:t>
            </a:r>
            <a:r>
              <a:rPr lang="en-US" sz="1200" b="1" i="0" baseline="0" dirty="0" smtClean="0"/>
              <a:t>a chance.”</a:t>
            </a:r>
          </a:p>
          <a:p>
            <a:endParaRPr lang="en-US" sz="1200" i="0" baseline="0" dirty="0" smtClean="0"/>
          </a:p>
          <a:p>
            <a:r>
              <a:rPr lang="en-US" sz="1200" i="0" baseline="0" dirty="0" smtClean="0"/>
              <a:t>Today I have come to your classroom to talk about air. Air is very important because people need it to breathe, we can’t live without it! Air is also interesting because we all have an impact on air quality…so we affect air quality and in return air quality affects us.</a:t>
            </a:r>
          </a:p>
          <a:p>
            <a:endParaRPr lang="en-US" sz="1200" i="0" baseline="0" dirty="0" smtClean="0"/>
          </a:p>
          <a:p>
            <a:endParaRPr lang="en-US" sz="1200" b="1" i="0" baseline="0" dirty="0" smtClean="0"/>
          </a:p>
          <a:p>
            <a:r>
              <a:rPr lang="en-US" sz="1200" i="0" baseline="0" dirty="0" smtClean="0"/>
              <a:t>Bring: </a:t>
            </a:r>
          </a:p>
          <a:p>
            <a:r>
              <a:rPr lang="en-US" sz="1200" i="0" baseline="0" dirty="0" smtClean="0"/>
              <a:t>Worksheets</a:t>
            </a:r>
          </a:p>
          <a:p>
            <a:r>
              <a:rPr lang="en-US" sz="1200" i="0" baseline="0" dirty="0" smtClean="0"/>
              <a:t>Magnets</a:t>
            </a:r>
          </a:p>
          <a:p>
            <a:r>
              <a:rPr lang="en-CA" sz="1200" i="0" strike="sngStrike" baseline="0" dirty="0" smtClean="0"/>
              <a:t>Pencils</a:t>
            </a:r>
            <a:endParaRPr lang="en-US" sz="1200" i="0" strike="sngStrike" baseline="0" dirty="0" smtClean="0"/>
          </a:p>
          <a:p>
            <a:r>
              <a:rPr lang="en-US" sz="1200" i="0" baseline="0" dirty="0" smtClean="0"/>
              <a:t>AQHI fortune teller sheets (and 1 built for show)</a:t>
            </a:r>
          </a:p>
          <a:p>
            <a:r>
              <a:rPr lang="en-US" sz="1200" i="0" strike="sngStrike" baseline="0" dirty="0" smtClean="0"/>
              <a:t>AQHI Poster for classroom</a:t>
            </a:r>
          </a:p>
        </p:txBody>
      </p:sp>
      <p:sp>
        <p:nvSpPr>
          <p:cNvPr id="4" name="Slide Number Placeholder 3"/>
          <p:cNvSpPr>
            <a:spLocks noGrp="1"/>
          </p:cNvSpPr>
          <p:nvPr>
            <p:ph type="sldNum" sz="quarter" idx="10"/>
          </p:nvPr>
        </p:nvSpPr>
        <p:spPr/>
        <p:txBody>
          <a:bodyPr/>
          <a:lstStyle/>
          <a:p>
            <a:fld id="{55EFB355-2704-204F-9967-461E12D68DF5}" type="slidenum">
              <a:rPr lang="en-US" smtClean="0"/>
              <a:t>1</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baseline="0" dirty="0" smtClean="0"/>
              <a:t>“What is it like if you can’t breathe well?” “Has anyone had that experience?” </a:t>
            </a:r>
          </a:p>
          <a:p>
            <a:r>
              <a:rPr lang="en-US" b="0" baseline="0" dirty="0" smtClean="0"/>
              <a:t>[makes it hard to do things, etc.]</a:t>
            </a:r>
            <a:endParaRPr lang="en-US" b="1" baseline="0" dirty="0" smtClean="0"/>
          </a:p>
          <a:p>
            <a:endParaRPr lang="en-US" b="1" baseline="0" dirty="0" smtClean="0"/>
          </a:p>
          <a:p>
            <a:r>
              <a:rPr lang="en-US" b="1" baseline="0" dirty="0" smtClean="0"/>
              <a:t>“We’re going to do a science experiment on breathing to see</a:t>
            </a:r>
            <a:r>
              <a:rPr lang="en-CA" b="1" baseline="0" dirty="0" smtClean="0"/>
              <a:t> what it feels like to breathe in different conditions.”</a:t>
            </a:r>
          </a:p>
          <a:p>
            <a:endParaRPr lang="en-CA" b="1" baseline="0" dirty="0" smtClean="0"/>
          </a:p>
          <a:p>
            <a:r>
              <a:rPr lang="en-CA" b="1" baseline="0" dirty="0" smtClean="0"/>
              <a:t>“Before we start we are going to hypothesize. What is a hypothesis?”</a:t>
            </a:r>
          </a:p>
          <a:p>
            <a:r>
              <a:rPr lang="en-CA" b="1" baseline="0" dirty="0" smtClean="0"/>
              <a:t> </a:t>
            </a:r>
          </a:p>
          <a:p>
            <a:r>
              <a:rPr lang="en-CA" b="0" i="1" baseline="0" dirty="0" smtClean="0"/>
              <a:t>Hypothesis – explanation bases on limited evidence as a starting point for a further investigation.</a:t>
            </a:r>
          </a:p>
          <a:p>
            <a:endParaRPr lang="en-US" b="0" i="1" baseline="0" dirty="0" smtClean="0"/>
          </a:p>
          <a:p>
            <a:r>
              <a:rPr lang="en-US" baseline="0" dirty="0" smtClean="0"/>
              <a:t>[BREATHING ACTIVITY GUIDE – likely 20 minutes] </a:t>
            </a:r>
          </a:p>
          <a:p>
            <a:r>
              <a:rPr lang="en-US" baseline="0" dirty="0" smtClean="0"/>
              <a:t>[ask teacher first if there are any children with asthma that may have trouble with this activity]</a:t>
            </a:r>
          </a:p>
          <a:p>
            <a:r>
              <a:rPr lang="en-US" baseline="0" dirty="0" smtClean="0"/>
              <a:t>Form your lips in a small circle and try to breathe normally </a:t>
            </a:r>
          </a:p>
          <a:p>
            <a:endParaRPr lang="en-US" baseline="0" dirty="0" smtClean="0"/>
          </a:p>
          <a:p>
            <a:r>
              <a:rPr lang="en-US" baseline="0" dirty="0" smtClean="0"/>
              <a:t>After activity – </a:t>
            </a:r>
            <a:r>
              <a:rPr lang="en-US" baseline="0" dirty="0" smtClean="0">
                <a:solidFill>
                  <a:srgbClr val="C00000"/>
                </a:solidFill>
              </a:rPr>
              <a:t>reiterate: </a:t>
            </a:r>
            <a:r>
              <a:rPr lang="en-US" b="1" u="sng" baseline="0" dirty="0" smtClean="0">
                <a:solidFill>
                  <a:srgbClr val="FF0000"/>
                </a:solidFill>
              </a:rPr>
              <a:t>AIR QUALITY AFFECTS US</a:t>
            </a:r>
          </a:p>
          <a:p>
            <a:endParaRPr lang="en-US" baseline="0" dirty="0" smtClean="0"/>
          </a:p>
          <a:p>
            <a:r>
              <a:rPr lang="en-US" b="1" baseline="0" dirty="0" smtClean="0"/>
              <a:t>“What happened?”     “Were your hypotheses correct”</a:t>
            </a:r>
          </a:p>
          <a:p>
            <a:r>
              <a:rPr lang="en-US" b="1" baseline="0" dirty="0" smtClean="0"/>
              <a:t>“How did if feel breathing through the smaller air hole compared to normal breathing?”</a:t>
            </a:r>
          </a:p>
          <a:p>
            <a:r>
              <a:rPr lang="en-US" b="1" baseline="0" dirty="0" smtClean="0"/>
              <a:t>“What changed after you exercised?” </a:t>
            </a:r>
            <a:r>
              <a:rPr lang="en-US" b="0" baseline="0" dirty="0" smtClean="0"/>
              <a:t>– mention that everyone is different (some people may not notice)</a:t>
            </a:r>
            <a:endParaRPr lang="en-US" b="1" baseline="0" dirty="0" smtClean="0"/>
          </a:p>
          <a:p>
            <a:endParaRPr lang="en-US" b="1" baseline="0" dirty="0" smtClean="0"/>
          </a:p>
          <a:p>
            <a:r>
              <a:rPr lang="en-US" b="1" baseline="0" dirty="0" smtClean="0"/>
              <a:t>“How might air pollution in the air outside affect our breathing?”</a:t>
            </a:r>
          </a:p>
          <a:p>
            <a:r>
              <a:rPr lang="en-US" b="1" baseline="0" dirty="0" smtClean="0"/>
              <a:t>	</a:t>
            </a:r>
          </a:p>
          <a:p>
            <a:r>
              <a:rPr lang="en-US" b="1" baseline="0" dirty="0" smtClean="0"/>
              <a:t>“How might air pollution outside affect someone with asthma?”</a:t>
            </a:r>
            <a:r>
              <a:rPr lang="en-US" b="0" baseline="0" dirty="0" smtClean="0"/>
              <a:t> </a:t>
            </a:r>
            <a:endParaRPr lang="en-US" b="1" baseline="0" dirty="0" smtClean="0"/>
          </a:p>
          <a:p>
            <a:endParaRPr lang="en-US" dirty="0" smtClean="0"/>
          </a:p>
          <a:p>
            <a:r>
              <a:rPr lang="en-US" dirty="0" smtClean="0"/>
              <a:t>Both</a:t>
            </a:r>
            <a:r>
              <a:rPr lang="en-US" baseline="0" dirty="0" smtClean="0"/>
              <a:t> air pollution and asthma make it more difficult to breathe it can feel more like this.</a:t>
            </a:r>
            <a:endParaRPr lang="en-US"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10</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baseline="0" dirty="0" smtClean="0"/>
              <a:t>“So bad air quality can make it hard to breathe</a:t>
            </a:r>
          </a:p>
          <a:p>
            <a:r>
              <a:rPr lang="en-US" b="1" baseline="0" dirty="0" smtClean="0"/>
              <a:t>	what are some things you might feel or notice when the air outside is polluted?” </a:t>
            </a:r>
            <a:endParaRPr lang="en-US" b="0" baseline="0" dirty="0" smtClean="0"/>
          </a:p>
          <a:p>
            <a:r>
              <a:rPr lang="en-US" b="0" baseline="0" dirty="0" smtClean="0"/>
              <a:t>[</a:t>
            </a:r>
            <a:r>
              <a:rPr lang="en-US" baseline="0" dirty="0" smtClean="0"/>
              <a:t>WORKSHEET QUESTION #1]</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11</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None/>
              <a:tabLst/>
              <a:defRPr/>
            </a:pPr>
            <a:r>
              <a:rPr lang="en-US" b="1" baseline="0" dirty="0" smtClean="0"/>
              <a:t>“So air quality affects us.”   “We need air to breathe.”</a:t>
            </a:r>
          </a:p>
          <a:p>
            <a:pPr marL="228600" indent="-228600" eaLnBrk="1" hangingPunct="1"/>
            <a:endParaRPr lang="en-US" i="1" baseline="0" dirty="0" smtClean="0"/>
          </a:p>
          <a:p>
            <a:pPr marL="228600" indent="-228600" eaLnBrk="1" hangingPunct="1"/>
            <a:r>
              <a:rPr lang="en-US" b="1" i="0" baseline="0" dirty="0" smtClean="0"/>
              <a:t>“But we can’t always see pollution in the air.”</a:t>
            </a:r>
          </a:p>
          <a:p>
            <a:pPr marL="228600" indent="-228600" eaLnBrk="1" hangingPunct="1"/>
            <a:endParaRPr lang="en-US" b="1" i="0" baseline="0"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b="1" i="0" baseline="0" dirty="0" smtClean="0"/>
              <a:t>“One pollutant that affects our health, but we may not see, is particulate matter – small particles in the air.”</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i="1" baseline="0" dirty="0" smtClean="0"/>
              <a:t>Activity: Take a few deep breathes. Can you feel your rib cage moving in and out? Why is breathing so important?  We need to breathe to survive - Our lungs take in oxygen which moves around your body in your blood. This oxygen in the air keeps you alive. </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228600" marR="0" indent="-228600" algn="l" defTabSz="457200" rtl="0" eaLnBrk="1" fontAlgn="auto" latinLnBrk="0" hangingPunct="1">
              <a:lnSpc>
                <a:spcPct val="100000"/>
              </a:lnSpc>
              <a:spcBef>
                <a:spcPts val="0"/>
              </a:spcBef>
              <a:spcAft>
                <a:spcPts val="0"/>
              </a:spcAft>
              <a:buClrTx/>
              <a:buSzTx/>
              <a:buFontTx/>
              <a:buNone/>
              <a:tabLst/>
              <a:defRPr/>
            </a:pPr>
            <a:r>
              <a:rPr lang="en-US" b="1" i="0" baseline="0" dirty="0" smtClean="0"/>
              <a:t>“Our body’s are pretty good at filtering out particles as we breathe – large particles are removed by coughing, sneezing or swallowing.”</a:t>
            </a:r>
          </a:p>
          <a:p>
            <a:pPr marL="228600" marR="0" indent="-22860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228600" indent="-228600" eaLnBrk="1" hangingPunct="1"/>
            <a:r>
              <a:rPr lang="en-US" b="1" i="0" baseline="0" dirty="0" smtClean="0"/>
              <a:t>“But some particles are very tiny – tiny enough to get into our lungs.”</a:t>
            </a:r>
          </a:p>
          <a:p>
            <a:pPr marL="228600" indent="-228600" eaLnBrk="1" hangingPunct="1"/>
            <a:endParaRPr lang="en-US" b="1" i="0" baseline="0" dirty="0" smtClean="0"/>
          </a:p>
          <a:p>
            <a:pPr marL="228600" indent="-228600" eaLnBrk="1" hangingPunct="1"/>
            <a:r>
              <a:rPr lang="en-US" b="0" i="0" baseline="0" dirty="0" smtClean="0"/>
              <a:t>These tiny particles are microscopic particles about 30 times smaller than hair and invisible to the human eye. </a:t>
            </a:r>
          </a:p>
          <a:p>
            <a:pPr marL="228600" indent="-228600" eaLnBrk="1" hangingPunct="1"/>
            <a:endParaRPr lang="en-US" b="1" i="0" baseline="0" dirty="0" smtClean="0"/>
          </a:p>
          <a:p>
            <a:pPr marL="228600" indent="-228600" eaLnBrk="1" hangingPunct="1"/>
            <a:r>
              <a:rPr lang="en-US" b="0" i="0" baseline="0" dirty="0" smtClean="0"/>
              <a:t>Bad air quality can make it hard to breathe, irritate our nose and throat, sting our eyes and make it very difficult for people with asthma, babies and older people. </a:t>
            </a:r>
          </a:p>
          <a:p>
            <a:pPr marL="228600" indent="-228600" eaLnBrk="1" hangingPunct="1"/>
            <a:endParaRPr lang="en-US" b="0" i="0" baseline="0" dirty="0" smtClean="0"/>
          </a:p>
          <a:p>
            <a:pPr marL="228600" indent="-228600" eaLnBrk="1" hangingPunct="1"/>
            <a:r>
              <a:rPr lang="en-US" b="0" i="0" baseline="0" dirty="0" smtClean="0"/>
              <a:t>What happens if these microscopic particles float through the air? </a:t>
            </a:r>
          </a:p>
          <a:p>
            <a:pPr marL="228600" indent="-228600" eaLnBrk="1" hangingPunct="1">
              <a:buAutoNum type="arabicPeriod"/>
            </a:pPr>
            <a:r>
              <a:rPr lang="en-US" b="0" i="0" baseline="0" dirty="0" smtClean="0"/>
              <a:t>Particles enter the nose and mouth – causing irritation</a:t>
            </a:r>
          </a:p>
          <a:p>
            <a:pPr marL="228600" indent="-228600" eaLnBrk="1" hangingPunct="1">
              <a:buAutoNum type="arabicPeriod"/>
            </a:pPr>
            <a:r>
              <a:rPr lang="en-US" b="0" i="0" baseline="0" dirty="0" smtClean="0"/>
              <a:t>These particles are breathed in</a:t>
            </a:r>
          </a:p>
          <a:p>
            <a:pPr marL="228600" indent="-228600" eaLnBrk="1" hangingPunct="1">
              <a:buAutoNum type="arabicPeriod"/>
            </a:pPr>
            <a:r>
              <a:rPr lang="en-US" b="0" i="0" baseline="0" dirty="0" smtClean="0"/>
              <a:t>Larger particles are removed by coughing, sneezing, and swallowing</a:t>
            </a:r>
          </a:p>
          <a:p>
            <a:pPr marL="228600" indent="-228600" eaLnBrk="1" hangingPunct="1">
              <a:buAutoNum type="arabicPeriod"/>
            </a:pPr>
            <a:r>
              <a:rPr lang="en-US" b="0" i="0" baseline="0" dirty="0" smtClean="0"/>
              <a:t>Small particles can go deep into the lungs</a:t>
            </a:r>
          </a:p>
          <a:p>
            <a:pPr marL="228600" indent="-228600" eaLnBrk="1" hangingPunct="1"/>
            <a:endParaRPr lang="en-US" b="1" i="0" baseline="0" dirty="0" smtClean="0"/>
          </a:p>
          <a:p>
            <a:pPr marL="228600" indent="-228600" eaLnBrk="1" hangingPunct="1"/>
            <a:r>
              <a:rPr lang="en-US" b="0" i="0" baseline="0" dirty="0" smtClean="0"/>
              <a:t>[</a:t>
            </a:r>
            <a:r>
              <a:rPr lang="en-US" b="1" i="1" baseline="0" dirty="0" smtClean="0"/>
              <a:t>CLICK</a:t>
            </a:r>
            <a:r>
              <a:rPr lang="en-US" b="0" i="0" baseline="0" dirty="0" smtClean="0"/>
              <a:t> to bring up image of PM2.5]</a:t>
            </a:r>
          </a:p>
          <a:p>
            <a:pPr marL="228600" indent="-228600" eaLnBrk="1" hangingPunct="1"/>
            <a:r>
              <a:rPr lang="en-US" i="0" baseline="0" dirty="0" smtClean="0"/>
              <a:t>[compare size of our hair (70 micrometers) to fine particulate matter (~ 2 micrometers)]</a:t>
            </a:r>
          </a:p>
        </p:txBody>
      </p:sp>
      <p:sp>
        <p:nvSpPr>
          <p:cNvPr id="4" name="Slide Number Placeholder 3"/>
          <p:cNvSpPr>
            <a:spLocks noGrp="1"/>
          </p:cNvSpPr>
          <p:nvPr>
            <p:ph type="sldNum" sz="quarter" idx="10"/>
          </p:nvPr>
        </p:nvSpPr>
        <p:spPr/>
        <p:txBody>
          <a:bodyPr/>
          <a:lstStyle/>
          <a:p>
            <a:fld id="{55EFB355-2704-204F-9967-461E12D68DF5}" type="slidenum">
              <a:rPr lang="en-US" smtClean="0"/>
              <a:t>12</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baseline="0" dirty="0" smtClean="0"/>
              <a:t>“If we can’t always see pollution, how do we know what is in the air?”</a:t>
            </a:r>
          </a:p>
          <a:p>
            <a:endParaRPr lang="en-US" b="1" baseline="0" dirty="0" smtClean="0"/>
          </a:p>
          <a:p>
            <a:r>
              <a:rPr lang="en-US" b="1" baseline="0" dirty="0" smtClean="0"/>
              <a:t>The photo is of the air monitoring station on Riverside Drive near Three Mile Bend and the second station is in Lancaster around 30</a:t>
            </a:r>
            <a:r>
              <a:rPr lang="en-US" b="1" baseline="30000" dirty="0" smtClean="0"/>
              <a:t>th</a:t>
            </a:r>
            <a:r>
              <a:rPr lang="en-US" b="1" baseline="0" dirty="0" smtClean="0"/>
              <a:t> Avenue and Lancaster Drive. </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“Air scientists</a:t>
            </a:r>
            <a:r>
              <a:rPr lang="en-US" sz="1200" b="1" kern="1200" baseline="0" dirty="0" smtClean="0">
                <a:solidFill>
                  <a:schemeClr val="tx1"/>
                </a:solidFill>
                <a:effectLst/>
                <a:latin typeface="+mn-lt"/>
                <a:ea typeface="+mn-ea"/>
                <a:cs typeface="+mn-cs"/>
              </a:rPr>
              <a:t> measure pollution in the </a:t>
            </a:r>
            <a:r>
              <a:rPr lang="en-US" sz="1200" b="1" kern="1200" dirty="0" smtClean="0">
                <a:solidFill>
                  <a:schemeClr val="tx1"/>
                </a:solidFill>
                <a:effectLst/>
                <a:latin typeface="+mn-lt"/>
                <a:ea typeface="+mn-ea"/>
                <a:cs typeface="+mn-cs"/>
              </a:rPr>
              <a:t>air and report on whether it is good or bad.”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[measure</a:t>
            </a:r>
            <a:r>
              <a:rPr lang="en-US" sz="1200" b="0" kern="1200" baseline="0" dirty="0" smtClean="0">
                <a:solidFill>
                  <a:schemeClr val="tx1"/>
                </a:solidFill>
                <a:effectLst/>
                <a:latin typeface="+mn-lt"/>
                <a:ea typeface="+mn-ea"/>
                <a:cs typeface="+mn-cs"/>
              </a:rPr>
              <a:t> </a:t>
            </a:r>
            <a:r>
              <a:rPr lang="en-US" sz="1200" b="0" i="1" kern="1200" baseline="0" dirty="0" smtClean="0">
                <a:solidFill>
                  <a:schemeClr val="tx1"/>
                </a:solidFill>
                <a:effectLst/>
                <a:latin typeface="+mn-lt"/>
                <a:ea typeface="+mn-ea"/>
                <a:cs typeface="+mn-cs"/>
              </a:rPr>
              <a:t>what</a:t>
            </a:r>
            <a:r>
              <a:rPr lang="en-US" sz="1200" b="0" kern="1200" baseline="0" dirty="0" smtClean="0">
                <a:solidFill>
                  <a:schemeClr val="tx1"/>
                </a:solidFill>
                <a:effectLst/>
                <a:latin typeface="+mn-lt"/>
                <a:ea typeface="+mn-ea"/>
                <a:cs typeface="+mn-cs"/>
              </a:rPr>
              <a:t> pollution is in the air and </a:t>
            </a:r>
            <a:r>
              <a:rPr lang="en-US" sz="1200" b="0" i="1" kern="1200" baseline="0" dirty="0" smtClean="0">
                <a:solidFill>
                  <a:schemeClr val="tx1"/>
                </a:solidFill>
                <a:effectLst/>
                <a:latin typeface="+mn-lt"/>
                <a:ea typeface="+mn-ea"/>
                <a:cs typeface="+mn-cs"/>
              </a:rPr>
              <a:t>how much</a:t>
            </a:r>
            <a:r>
              <a:rPr lang="en-US" sz="1200" b="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SCIENTISTS monitor the air and report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-Particulate matter (tiny particles in the air) – diesel fumes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-Sulfur dioxide – coal and oil power plants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-Nitrogen dioxide – combustion of fossil fuels, oil refinery, industrial processes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-Carbon monoxide – motor vehicles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-VOCs – glue, paring, gasoline, dry cleaning, cigarettes</a:t>
            </a:r>
            <a:endParaRPr lang="en-US" sz="1200" b="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baseline="0" dirty="0" smtClean="0">
                <a:latin typeface="Arial" charset="0"/>
                <a:ea typeface="ＭＳ Ｐゴシック" charset="0"/>
              </a:rPr>
              <a:t>“This is a picture of an air monitoring station. </a:t>
            </a:r>
            <a:r>
              <a:rPr lang="en-US" sz="1200" b="1" i="0" baseline="0" dirty="0" smtClean="0">
                <a:latin typeface="Arial" charset="0"/>
                <a:ea typeface="ＭＳ Ｐゴシック" charset="0"/>
              </a:rPr>
              <a:t>The scientists for the Parkland </a:t>
            </a:r>
            <a:r>
              <a:rPr lang="en-US" sz="1200" b="1" i="0" baseline="0" dirty="0" err="1" smtClean="0">
                <a:latin typeface="Arial" charset="0"/>
                <a:ea typeface="ＭＳ Ｐゴシック" charset="0"/>
              </a:rPr>
              <a:t>Airshed</a:t>
            </a:r>
            <a:r>
              <a:rPr lang="en-US" sz="1200" b="1" i="0" baseline="0" dirty="0" smtClean="0">
                <a:latin typeface="Arial" charset="0"/>
                <a:ea typeface="ＭＳ Ｐゴシック" charset="0"/>
              </a:rPr>
              <a:t> Management Zone </a:t>
            </a:r>
            <a:r>
              <a:rPr lang="en-US" sz="1200" b="1" i="0" baseline="0" dirty="0" smtClean="0">
                <a:latin typeface="Arial" charset="0"/>
                <a:ea typeface="ＭＳ Ｐゴシック" charset="0"/>
              </a:rPr>
              <a:t>measure air quality and weather here”.  </a:t>
            </a: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“For weather we measure things like temperature, wind speed, wind direction, moisture in the air.” </a:t>
            </a:r>
            <a:r>
              <a:rPr lang="en-US" sz="1200" b="0" i="0" baseline="0" dirty="0" smtClean="0">
                <a:latin typeface="Arial" charset="0"/>
                <a:ea typeface="ＭＳ Ｐゴシック"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baseline="0" dirty="0" smtClean="0">
                <a:latin typeface="Arial" charset="0"/>
                <a:ea typeface="ＭＳ Ｐゴシック" charset="0"/>
              </a:rPr>
              <a:t>[can point out the wind instruments on the tower]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baseline="0" dirty="0" smtClean="0">
              <a:latin typeface="Arial" charset="0"/>
              <a:ea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baseline="0" dirty="0" smtClean="0">
                <a:latin typeface="Arial" charset="0"/>
                <a:ea typeface="ＭＳ Ｐゴシック" charset="0"/>
              </a:rPr>
              <a:t>[air quality instruments are inside, can expand if time permits]</a:t>
            </a:r>
            <a:endParaRPr lang="en-US" sz="1200" b="1" kern="1200" dirty="0" smtClean="0">
              <a:solidFill>
                <a:schemeClr val="tx1"/>
              </a:solidFill>
              <a:effectLst/>
              <a:latin typeface="+mn-lt"/>
              <a:ea typeface="+mn-ea"/>
              <a:cs typeface="+mn-cs"/>
            </a:endParaRPr>
          </a:p>
          <a:p>
            <a:endParaRPr lang="en-US" sz="1200" i="0" baseline="0" dirty="0" smtClean="0">
              <a:latin typeface="Arial" charset="0"/>
              <a:ea typeface="ＭＳ Ｐゴシック" charset="0"/>
            </a:endParaRPr>
          </a:p>
          <a:p>
            <a:endParaRPr lang="en-US" sz="1200" b="0" i="0" baseline="0" dirty="0" smtClean="0">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55EFB355-2704-204F-9967-461E12D68DF5}" type="slidenum">
              <a:rPr lang="en-US" smtClean="0"/>
              <a:t>13</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“This</a:t>
            </a:r>
            <a:r>
              <a:rPr lang="en-US" b="1" baseline="0" dirty="0" smtClean="0"/>
              <a:t> is the Air Quality Health Index.”   “Has anyone heard of it?”</a:t>
            </a:r>
          </a:p>
          <a:p>
            <a:endParaRPr lang="en-US" b="1" baseline="0" dirty="0" smtClean="0"/>
          </a:p>
          <a:p>
            <a:r>
              <a:rPr lang="en-US" b="1" baseline="0" dirty="0" smtClean="0"/>
              <a:t>“This is how we can </a:t>
            </a:r>
            <a:r>
              <a:rPr lang="en-US" b="1" u="sng" baseline="0" dirty="0" smtClean="0"/>
              <a:t>measure</a:t>
            </a:r>
            <a:r>
              <a:rPr lang="en-US" b="1" u="none" baseline="0" dirty="0" smtClean="0"/>
              <a:t> how air quality outside might affect our</a:t>
            </a:r>
            <a:r>
              <a:rPr lang="en-US" b="1" baseline="0" dirty="0" smtClean="0"/>
              <a:t> health.”</a:t>
            </a:r>
          </a:p>
          <a:p>
            <a:endParaRPr lang="en-US" b="0" baseline="0" dirty="0" smtClean="0"/>
          </a:p>
          <a:p>
            <a:r>
              <a:rPr lang="en-US" b="1" baseline="0" dirty="0" smtClean="0"/>
              <a:t>“It has numbers from 1 to 10 like the UV Index.”</a:t>
            </a:r>
          </a:p>
          <a:p>
            <a:endParaRPr lang="en-US" b="1" baseline="0" dirty="0" smtClean="0"/>
          </a:p>
          <a:p>
            <a:r>
              <a:rPr lang="en-US" dirty="0" smtClean="0"/>
              <a:t>BRIEFLY</a:t>
            </a:r>
            <a:r>
              <a:rPr lang="en-US" baseline="0" dirty="0" smtClean="0"/>
              <a:t> explain s</a:t>
            </a:r>
            <a:r>
              <a:rPr lang="en-US" dirty="0" smtClean="0"/>
              <a:t>cale – the lower the number the lower the risk to health </a:t>
            </a:r>
          </a:p>
          <a:p>
            <a:r>
              <a:rPr lang="en-US" dirty="0" smtClean="0"/>
              <a:t>OR the higher the number</a:t>
            </a:r>
            <a:r>
              <a:rPr lang="en-US" baseline="0" dirty="0" smtClean="0"/>
              <a:t> the more pollution in the air, the higher the health risk</a:t>
            </a:r>
          </a:p>
          <a:p>
            <a:endParaRPr lang="en-US" baseline="0" dirty="0" smtClean="0"/>
          </a:p>
          <a:p>
            <a:r>
              <a:rPr lang="en-US" b="1" baseline="0" dirty="0" smtClean="0"/>
              <a:t>“What do you notice about the colors in the scale?”  “How do they change?”</a:t>
            </a:r>
          </a:p>
          <a:p>
            <a:endParaRPr lang="en-US" b="1" baseline="0" dirty="0" smtClean="0"/>
          </a:p>
          <a:p>
            <a:r>
              <a:rPr lang="en-US" b="0" baseline="0" dirty="0" smtClean="0"/>
              <a:t>We know that air pollution can affect human health so it’s good to be aware of the air quality in your community. </a:t>
            </a:r>
          </a:p>
          <a:p>
            <a:endParaRPr lang="en-US" b="0" baseline="0" dirty="0" smtClean="0"/>
          </a:p>
          <a:p>
            <a:endParaRPr lang="en-US" sz="1200" i="0" baseline="0" dirty="0" smtClean="0">
              <a:latin typeface="Arial" charset="0"/>
              <a:ea typeface="ＭＳ Ｐゴシック" charset="0"/>
            </a:endParaRPr>
          </a:p>
          <a:p>
            <a:endParaRPr lang="en-US" sz="1200" i="0" baseline="0" dirty="0" smtClean="0">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55EFB355-2704-204F-9967-461E12D68DF5}" type="slidenum">
              <a:rPr lang="en-US" smtClean="0"/>
              <a:t>14</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endParaRPr lang="en-US" dirty="0" smtClean="0"/>
          </a:p>
          <a:p>
            <a:r>
              <a:rPr lang="en-US" b="1" dirty="0" smtClean="0"/>
              <a:t>“Here is a video explaining more about the Air Quality Health</a:t>
            </a:r>
            <a:r>
              <a:rPr lang="en-US" b="1" baseline="0" dirty="0" smtClean="0"/>
              <a:t> Index and how air quality affects us”</a:t>
            </a:r>
          </a:p>
          <a:p>
            <a:endParaRPr lang="en-US" b="0" baseline="0" dirty="0" smtClean="0"/>
          </a:p>
          <a:p>
            <a:r>
              <a:rPr lang="en-US" b="0" baseline="0" dirty="0" smtClean="0"/>
              <a:t>Video is approx. 1 minute long.</a:t>
            </a:r>
          </a:p>
          <a:p>
            <a:endParaRPr lang="en-US" b="1" dirty="0" smtClean="0"/>
          </a:p>
          <a:p>
            <a:r>
              <a:rPr lang="en-US" b="1" dirty="0" smtClean="0"/>
              <a:t>“So we can use the Air Quality Health</a:t>
            </a:r>
            <a:r>
              <a:rPr lang="en-US" b="1" baseline="0" dirty="0" smtClean="0"/>
              <a:t> Index to know how the air quality is outside before we go out to play or exercise.”</a:t>
            </a:r>
            <a:endParaRPr lang="en-US" b="1" dirty="0" smtClean="0"/>
          </a:p>
          <a:p>
            <a:endParaRPr lang="en-US" sz="1200" i="0" baseline="0" dirty="0" smtClean="0">
              <a:latin typeface="Arial" charset="0"/>
              <a:ea typeface="ＭＳ Ｐゴシック" charset="0"/>
            </a:endParaRPr>
          </a:p>
          <a:p>
            <a:r>
              <a:rPr lang="en-US" sz="1200" i="0" baseline="0" dirty="0" smtClean="0">
                <a:latin typeface="Arial" charset="0"/>
                <a:ea typeface="ＭＳ Ｐゴシック" charset="0"/>
              </a:rPr>
              <a:t>Video link - https://www.youtube.com/watch?v=8lfiZGNxcZQ</a:t>
            </a:r>
          </a:p>
        </p:txBody>
      </p:sp>
      <p:sp>
        <p:nvSpPr>
          <p:cNvPr id="4" name="Slide Number Placeholder 3"/>
          <p:cNvSpPr>
            <a:spLocks noGrp="1"/>
          </p:cNvSpPr>
          <p:nvPr>
            <p:ph type="sldNum" sz="quarter" idx="10"/>
          </p:nvPr>
        </p:nvSpPr>
        <p:spPr/>
        <p:txBody>
          <a:bodyPr/>
          <a:lstStyle/>
          <a:p>
            <a:fld id="{55EFB355-2704-204F-9967-461E12D68DF5}" type="slidenum">
              <a:rPr lang="en-US" smtClean="0"/>
              <a:t>15</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“So air</a:t>
            </a:r>
            <a:r>
              <a:rPr lang="en-US" b="1" baseline="0" dirty="0" smtClean="0"/>
              <a:t> quality affects us. What can we do about it?”</a:t>
            </a:r>
          </a:p>
          <a:p>
            <a:endParaRPr lang="en-US" b="0" dirty="0" smtClean="0"/>
          </a:p>
          <a:p>
            <a:r>
              <a:rPr lang="en-US" b="0" dirty="0" smtClean="0"/>
              <a:t>Everyone</a:t>
            </a:r>
            <a:r>
              <a:rPr lang="en-US" b="0" baseline="0" dirty="0" smtClean="0"/>
              <a:t> can check the Air Quality Health Index to see what kind of air day it is, just like checking the weather.</a:t>
            </a:r>
          </a:p>
          <a:p>
            <a:endParaRPr lang="en-US" b="0" baseline="0" dirty="0" smtClean="0"/>
          </a:p>
          <a:p>
            <a:r>
              <a:rPr lang="en-US" b="1" baseline="0" dirty="0" smtClean="0"/>
              <a:t>“Do you remember this scale we looked at earlier?”  “It has numbers that go from 1 to 10.”</a:t>
            </a:r>
          </a:p>
          <a:p>
            <a:pPr marL="0" indent="0">
              <a:buFontTx/>
              <a:buNone/>
            </a:pPr>
            <a:endParaRPr lang="en-US" b="0" baseline="0" dirty="0" smtClean="0"/>
          </a:p>
          <a:p>
            <a:pPr marL="0" indent="0">
              <a:buFontTx/>
              <a:buNone/>
            </a:pPr>
            <a:r>
              <a:rPr lang="en-US" b="0" baseline="0" dirty="0" smtClean="0"/>
              <a:t>Describe what the categories mean – what you might notice</a:t>
            </a:r>
          </a:p>
          <a:p>
            <a:pPr marL="0" indent="0">
              <a:buFontTx/>
              <a:buNone/>
            </a:pPr>
            <a:r>
              <a:rPr lang="en-US" b="0" baseline="0" dirty="0" smtClean="0"/>
              <a:t>[1-3 -- good, normal]</a:t>
            </a:r>
          </a:p>
          <a:p>
            <a:pPr marL="0" indent="0">
              <a:buFontTx/>
              <a:buNone/>
            </a:pPr>
            <a:r>
              <a:rPr lang="en-US" b="0" baseline="0" dirty="0" smtClean="0"/>
              <a:t>[4-6 -- pollution build up, smog – may not notice just by looking outside]</a:t>
            </a:r>
          </a:p>
          <a:p>
            <a:pPr marL="0" indent="0">
              <a:buFontTx/>
              <a:buNone/>
            </a:pPr>
            <a:r>
              <a:rPr lang="en-US" b="0" baseline="0" dirty="0" smtClean="0"/>
              <a:t>[7+ -- you would probably see and feel a difference, e.g. forest fire smoke]</a:t>
            </a:r>
          </a:p>
          <a:p>
            <a:pPr marL="0" indent="0">
              <a:buFontTx/>
              <a:buNone/>
            </a:pPr>
            <a:endParaRPr lang="en-US" b="0" baseline="0" dirty="0" smtClean="0"/>
          </a:p>
          <a:p>
            <a:endParaRPr lang="en-US" b="1" baseline="0" dirty="0" smtClean="0"/>
          </a:p>
          <a:p>
            <a:r>
              <a:rPr lang="en-US" b="1" baseline="0" dirty="0" smtClean="0"/>
              <a:t>“There is a website where you can check the AQHI” </a:t>
            </a:r>
          </a:p>
          <a:p>
            <a:r>
              <a:rPr lang="en-US" b="0" baseline="0" dirty="0" smtClean="0"/>
              <a:t>[CLICK LINK to open website – will take you away from presentation]</a:t>
            </a:r>
          </a:p>
          <a:p>
            <a:endParaRPr lang="en-US" b="1" dirty="0" smtClean="0"/>
          </a:p>
          <a:p>
            <a:r>
              <a:rPr lang="en-US" b="1" dirty="0" smtClean="0"/>
              <a:t>“You can also download the AQHI Canada app?”</a:t>
            </a:r>
          </a:p>
          <a:p>
            <a:r>
              <a:rPr lang="en-US" b="0" dirty="0" smtClean="0"/>
              <a:t>Learn</a:t>
            </a:r>
            <a:r>
              <a:rPr lang="en-US" b="0" baseline="0" dirty="0" smtClean="0"/>
              <a:t> what the air around you means to your health. Have the app and have access to this information at any time. </a:t>
            </a:r>
            <a:endParaRPr lang="en-US" b="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16</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Explore</a:t>
            </a:r>
            <a:r>
              <a:rPr lang="en-US" b="0" baseline="0" dirty="0" smtClean="0"/>
              <a:t> ways students can take on simple air quality action projects.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We know that we have the ability to add pollution into the air. So how can we reduce our emissions or pollution?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Consider whether your school is thinking about it, has a plan in place or is already doing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Reduce electricity use </a:t>
            </a:r>
            <a:r>
              <a:rPr lang="en-US" b="0" baseline="0" dirty="0" smtClean="0"/>
              <a:t>– turn off or unplug lights, electronics, use energy efficient light bulbs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Use different forms of transportation </a:t>
            </a:r>
            <a:r>
              <a:rPr lang="en-US" b="0" baseline="0" dirty="0" smtClean="0"/>
              <a:t>– walk or bike to school, carpool, bus or use public transit</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Start an idle free education campaign </a:t>
            </a:r>
            <a:r>
              <a:rPr lang="en-US" b="0" baseline="0" dirty="0" smtClean="0"/>
              <a:t>– see The City of Red Deer’s idle free school manual</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Reduce, reuse, recycle </a:t>
            </a:r>
            <a:r>
              <a:rPr lang="en-US" b="0" baseline="0" dirty="0" smtClean="0"/>
              <a:t>– paper, drink containers, craft supplies, litter free lunch</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Avoid using chemical products </a:t>
            </a:r>
            <a:r>
              <a:rPr lang="en-US" b="0" baseline="0" dirty="0" smtClean="0"/>
              <a:t>– natural cleaners, environmentally friendly yard products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1" baseline="0" dirty="0" smtClean="0"/>
              <a:t>Reduce the school’s heat loss </a:t>
            </a:r>
            <a:r>
              <a:rPr lang="en-US" b="0" baseline="0" dirty="0" smtClean="0"/>
              <a:t>– lower the thermostat by 1 degree, host a fun sweater day, cover windows at night, find drafts and block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smtClean="0"/>
              <a:t>Are you inspired to start your class’ air quality awareness campaign?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smtClean="0"/>
              <a:t>Congratulations! You are developing good air quality habits.</a:t>
            </a:r>
            <a:endParaRPr lang="en-US" b="0" i="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17</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dirty="0" smtClean="0"/>
              <a:t>Reiterate</a:t>
            </a:r>
            <a:r>
              <a:rPr lang="en-US" baseline="0" dirty="0" smtClean="0"/>
              <a:t> take-home message.</a:t>
            </a:r>
          </a:p>
          <a:p>
            <a:endParaRPr lang="en-US"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18</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0" i="0" baseline="0" dirty="0" smtClean="0"/>
              <a:t>Air Quality Jeopardy Game</a:t>
            </a:r>
          </a:p>
          <a:p>
            <a:r>
              <a:rPr lang="en-US" b="0" i="0" baseline="0" dirty="0" smtClean="0"/>
              <a:t>[16-square game should be a good length, or 25-square for a longer presentation]</a:t>
            </a:r>
          </a:p>
          <a:p>
            <a:endParaRPr lang="en-US" b="0" i="0" baseline="0" dirty="0" smtClean="0"/>
          </a:p>
          <a:p>
            <a:r>
              <a:rPr lang="en-US" b="0" i="0" baseline="0" dirty="0" smtClean="0"/>
              <a:t>Try to finish game with about 5 minutes left over for questions and handing out materials.</a:t>
            </a:r>
          </a:p>
          <a:p>
            <a:endParaRPr lang="en-US" b="0" i="0" baseline="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19</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Objective</a:t>
            </a:r>
            <a:r>
              <a:rPr lang="en-US" sz="1100" baseline="0" dirty="0" smtClean="0"/>
              <a:t>: Understand a student’s prior knowledge, think about air in different ways, be creative. </a:t>
            </a:r>
          </a:p>
          <a:p>
            <a:endParaRPr lang="en-US" sz="1100" baseline="0" dirty="0" smtClean="0"/>
          </a:p>
          <a:p>
            <a:r>
              <a:rPr lang="en-US" sz="1100" b="1" dirty="0" smtClean="0"/>
              <a:t>Question: What do you already</a:t>
            </a:r>
            <a:r>
              <a:rPr lang="en-US" sz="1100" b="1" baseline="0" dirty="0" smtClean="0"/>
              <a:t> know about air?</a:t>
            </a:r>
          </a:p>
          <a:p>
            <a:r>
              <a:rPr lang="en-US" sz="1100" b="0" baseline="0" dirty="0" smtClean="0"/>
              <a:t>What can you tell me/teach me about air?</a:t>
            </a:r>
          </a:p>
          <a:p>
            <a:endParaRPr lang="en-US" sz="1100" b="0" baseline="0" dirty="0" smtClean="0"/>
          </a:p>
          <a:p>
            <a:r>
              <a:rPr lang="en-US" sz="1100" b="0" baseline="0" dirty="0" smtClean="0"/>
              <a:t>Air is…</a:t>
            </a:r>
          </a:p>
          <a:p>
            <a:r>
              <a:rPr lang="en-US" sz="1100" b="0" baseline="0" dirty="0" smtClean="0"/>
              <a:t>Invisible, it’s odorless, it carries light, smell and sound, humans and animals need it to breathe, plants use it for photosynthesis, can move/blow seeds. Air can fill a container (balloon, bubble), wind is moving air, we can travel through it (airplanes, birds), it keeps the earth warm and protected, it can become polluted with other chemicals, etc.</a:t>
            </a:r>
          </a:p>
          <a:p>
            <a:endParaRPr lang="en-US" sz="1100" b="0" baseline="0" dirty="0" smtClean="0"/>
          </a:p>
          <a:p>
            <a:r>
              <a:rPr lang="en-US" sz="1100" b="0" baseline="0" dirty="0" smtClean="0"/>
              <a:t>Photosynthesis – process by which plants capture energy from the sun and use it to convert carbon dioxide and water into food </a:t>
            </a:r>
          </a:p>
          <a:p>
            <a:r>
              <a:rPr lang="en-US" sz="1100" b="0" baseline="0" dirty="0" smtClean="0"/>
              <a:t> </a:t>
            </a:r>
          </a:p>
          <a:p>
            <a:r>
              <a:rPr lang="en-US" sz="1100" b="0" i="1" baseline="0" dirty="0" smtClean="0"/>
              <a:t>Air is a gas. Does anyone know what gasses make up air? </a:t>
            </a:r>
          </a:p>
          <a:p>
            <a:r>
              <a:rPr lang="en-US" sz="1100" b="1" baseline="0" dirty="0" smtClean="0"/>
              <a:t>“What’s in Clean Air?” </a:t>
            </a:r>
            <a:r>
              <a:rPr lang="en-US" sz="1100" b="0" baseline="0" dirty="0" smtClean="0"/>
              <a:t>78% nitrogen, 21% oxygen and 1% other gases</a:t>
            </a:r>
          </a:p>
          <a:p>
            <a:endParaRPr lang="en-US" sz="1100" b="0" baseline="0" dirty="0" smtClean="0"/>
          </a:p>
          <a:p>
            <a:r>
              <a:rPr lang="en-US" sz="1100" b="0" baseline="0" dirty="0" smtClean="0"/>
              <a:t>Most often we think of oxygen as being the biggest percentage because it’s a necessary gas for breathing. However, most of Earth’s air is made up of a gas called Nitrogen, which is also essential for life. When additional chemicals are added to this mix they change the quality of the air.</a:t>
            </a:r>
          </a:p>
          <a:p>
            <a:endParaRPr lang="en-US" sz="1100" b="0" baseline="0" dirty="0" smtClean="0"/>
          </a:p>
          <a:p>
            <a:r>
              <a:rPr lang="en-US" sz="1100" b="0" baseline="0" dirty="0" smtClean="0"/>
              <a:t>Nitrogen – odorless, </a:t>
            </a:r>
            <a:r>
              <a:rPr lang="en-US" sz="1100" b="0" baseline="0" dirty="0" err="1" smtClean="0"/>
              <a:t>colourless</a:t>
            </a:r>
            <a:r>
              <a:rPr lang="en-US" sz="1100" b="0" baseline="0" dirty="0" smtClean="0"/>
              <a:t> and tasteless. Nitrogen’s most important job is keeping plants and animals alive. This gas is critical to survival on Earth because it helps make the metabolic processes that transfer energy in cells possible. Plants at the bottom of the food chain help provide nitrogen for animals and humans who eat the plants. </a:t>
            </a:r>
          </a:p>
          <a:p>
            <a:endParaRPr lang="en-US" sz="1100" b="0" baseline="0" dirty="0" smtClean="0"/>
          </a:p>
          <a:p>
            <a:r>
              <a:rPr lang="en-US" sz="1100" b="0" baseline="0" dirty="0" smtClean="0"/>
              <a:t>Photos credits: commons.wikimedia.org and en.wikipedia.org</a:t>
            </a:r>
          </a:p>
          <a:p>
            <a:r>
              <a:rPr lang="en-US" sz="1100" b="0" baseline="0" dirty="0" smtClean="0"/>
              <a:t>Dandelion - www.flickr.com/photos/murdomcd</a:t>
            </a:r>
          </a:p>
          <a:p>
            <a:r>
              <a:rPr lang="en-US" sz="1100" b="0" baseline="0" dirty="0" smtClean="0"/>
              <a:t>Coffee - www.flickr.com/photos/waferboard</a:t>
            </a:r>
          </a:p>
          <a:p>
            <a:endParaRPr lang="en-US" sz="1100" b="0" baseline="0" dirty="0" smtClean="0"/>
          </a:p>
        </p:txBody>
      </p:sp>
      <p:sp>
        <p:nvSpPr>
          <p:cNvPr id="4" name="Header Placeholder 3"/>
          <p:cNvSpPr>
            <a:spLocks noGrp="1"/>
          </p:cNvSpPr>
          <p:nvPr>
            <p:ph type="hdr" sz="quarter" idx="10"/>
          </p:nvPr>
        </p:nvSpPr>
        <p:spPr/>
        <p:txBody>
          <a:bodyPr/>
          <a:lstStyle/>
          <a:p>
            <a:r>
              <a:rPr lang="en-US" smtClean="0"/>
              <a:t>ASN AQHI School Presentation</a:t>
            </a:r>
            <a:endParaRPr lang="en-US" dirty="0"/>
          </a:p>
        </p:txBody>
      </p:sp>
      <p:sp>
        <p:nvSpPr>
          <p:cNvPr id="5" name="Slide Number Placeholder 4"/>
          <p:cNvSpPr>
            <a:spLocks noGrp="1"/>
          </p:cNvSpPr>
          <p:nvPr>
            <p:ph type="sldNum" sz="quarter" idx="11"/>
          </p:nvPr>
        </p:nvSpPr>
        <p:spPr/>
        <p:txBody>
          <a:bodyPr/>
          <a:lstStyle/>
          <a:p>
            <a:fld id="{55EFB355-2704-204F-9967-461E12D68DF5}" type="slidenum">
              <a:rPr lang="en-US" smtClean="0"/>
              <a:t>2</a:t>
            </a:fld>
            <a:endParaRPr lang="en-US"/>
          </a:p>
        </p:txBody>
      </p:sp>
    </p:spTree>
    <p:extLst>
      <p:ext uri="{BB962C8B-B14F-4D97-AF65-F5344CB8AC3E}">
        <p14:creationId xmlns:p14="http://schemas.microsoft.com/office/powerpoint/2010/main" val="319335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EA1E234-A1CB-4B15-B033-A3B82CDFB0E2}" type="datetime1">
              <a:rPr lang="en-US" sz="1200" smtClean="0"/>
              <a:pPr/>
              <a:t>9/18/2020</a:t>
            </a:fld>
            <a:endParaRPr lang="en-US" sz="12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Mention that questions get more difficult as the point value increases</a:t>
            </a:r>
          </a:p>
          <a:p>
            <a:r>
              <a:rPr lang="en-US" dirty="0" smtClean="0"/>
              <a:t>Key Questions to get through:</a:t>
            </a:r>
          </a:p>
          <a:p>
            <a:r>
              <a:rPr lang="en-US" dirty="0" smtClean="0"/>
              <a:t>Green or Brown 2pt (slide 14) – what impacts air quality</a:t>
            </a:r>
          </a:p>
          <a:p>
            <a:r>
              <a:rPr lang="en-US" dirty="0" smtClean="0"/>
              <a:t>It’s off to work we go 5 </a:t>
            </a:r>
            <a:r>
              <a:rPr lang="en-US" dirty="0" err="1" smtClean="0"/>
              <a:t>pt</a:t>
            </a:r>
            <a:r>
              <a:rPr lang="en-US" dirty="0" smtClean="0"/>
              <a:t> (slide 30) – use index to change </a:t>
            </a:r>
            <a:r>
              <a:rPr lang="en-US" dirty="0" err="1" smtClean="0"/>
              <a:t>behaviour</a:t>
            </a:r>
            <a:endParaRPr lang="en-US" dirty="0" smtClean="0"/>
          </a:p>
          <a:p>
            <a:r>
              <a:rPr lang="en-US" dirty="0" smtClean="0"/>
              <a:t>Child’s Play 2 </a:t>
            </a:r>
            <a:r>
              <a:rPr lang="en-US" dirty="0" err="1" smtClean="0"/>
              <a:t>pt</a:t>
            </a:r>
            <a:r>
              <a:rPr lang="en-US" dirty="0" smtClean="0"/>
              <a:t> (slide 34) – children outside</a:t>
            </a:r>
          </a:p>
          <a:p>
            <a:r>
              <a:rPr lang="en-US" dirty="0" smtClean="0"/>
              <a:t>Child’s Play 3 </a:t>
            </a:r>
            <a:r>
              <a:rPr lang="en-US" dirty="0" err="1" smtClean="0"/>
              <a:t>pt</a:t>
            </a:r>
            <a:r>
              <a:rPr lang="en-US" dirty="0" smtClean="0"/>
              <a:t> (slide 36) – children breathe more</a:t>
            </a:r>
          </a:p>
          <a:p>
            <a:endParaRPr lang="en-US" dirty="0" smtClean="0"/>
          </a:p>
        </p:txBody>
      </p:sp>
      <p:sp>
        <p:nvSpPr>
          <p:cNvPr id="37893" name="Slide Number Placeholder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3969B4F-F996-49C5-A8ED-36C2A1F94EA3}" type="slidenum">
              <a:rPr lang="en-US" sz="1200" smtClean="0"/>
              <a:pPr/>
              <a:t>20</a:t>
            </a:fld>
            <a:endParaRPr 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Objective</a:t>
            </a:r>
            <a:r>
              <a:rPr lang="en-US" baseline="0" dirty="0" smtClean="0"/>
              <a:t>: understand that air quality is measured. The information gathered through measuring is important when making decisions. </a:t>
            </a:r>
          </a:p>
          <a:p>
            <a:endParaRPr lang="en-US" baseline="0" dirty="0" smtClean="0"/>
          </a:p>
          <a:p>
            <a:r>
              <a:rPr lang="en-US" baseline="0" dirty="0" smtClean="0"/>
              <a:t>We talked about the air quality monitoring stations located in the city and how the information gathered is important in making decisions. Now we are going to try to understand air quality a bit better by measuring air quality ourselves. </a:t>
            </a:r>
          </a:p>
          <a:p>
            <a:endParaRPr lang="en-US" baseline="0" dirty="0" smtClean="0"/>
          </a:p>
          <a:p>
            <a:r>
              <a:rPr lang="en-US" baseline="0" dirty="0" smtClean="0"/>
              <a:t>Introduce the </a:t>
            </a:r>
            <a:r>
              <a:rPr lang="en-US" baseline="0" dirty="0" err="1" smtClean="0"/>
              <a:t>Airbeam</a:t>
            </a:r>
            <a:r>
              <a:rPr lang="en-US" baseline="0" dirty="0" smtClean="0"/>
              <a:t>…</a:t>
            </a:r>
          </a:p>
          <a:p>
            <a:r>
              <a:rPr lang="en-US" baseline="0" dirty="0" smtClean="0"/>
              <a:t>You can measure air quality too. The air beam measures temperature, humidity and fine particulate matter (PM2.5). Sound levels can also be recorded. These measures can be recorded and saved on the </a:t>
            </a:r>
            <a:r>
              <a:rPr lang="en-US" baseline="0" dirty="0" err="1" smtClean="0"/>
              <a:t>AirCasting</a:t>
            </a:r>
            <a:r>
              <a:rPr lang="en-US" baseline="0" dirty="0" smtClean="0"/>
              <a:t> map. </a:t>
            </a:r>
          </a:p>
          <a:p>
            <a:endParaRPr lang="en-US" baseline="0" dirty="0" smtClean="0"/>
          </a:p>
          <a:p>
            <a:r>
              <a:rPr lang="en-US" baseline="0" dirty="0" smtClean="0"/>
              <a:t>We are now going to head outside to do a testing experiment.  </a:t>
            </a:r>
            <a:endParaRPr lang="en-US" dirty="0"/>
          </a:p>
        </p:txBody>
      </p:sp>
      <p:sp>
        <p:nvSpPr>
          <p:cNvPr id="4" name="Header Placeholder 3"/>
          <p:cNvSpPr>
            <a:spLocks noGrp="1"/>
          </p:cNvSpPr>
          <p:nvPr>
            <p:ph type="hdr" sz="quarter" idx="10"/>
          </p:nvPr>
        </p:nvSpPr>
        <p:spPr/>
        <p:txBody>
          <a:bodyPr/>
          <a:lstStyle/>
          <a:p>
            <a:r>
              <a:rPr lang="en-US" smtClean="0"/>
              <a:t>ASN AQHI School Presentation</a:t>
            </a:r>
            <a:endParaRPr lang="en-US" dirty="0"/>
          </a:p>
        </p:txBody>
      </p:sp>
      <p:sp>
        <p:nvSpPr>
          <p:cNvPr id="5" name="Slide Number Placeholder 4"/>
          <p:cNvSpPr>
            <a:spLocks noGrp="1"/>
          </p:cNvSpPr>
          <p:nvPr>
            <p:ph type="sldNum" sz="quarter" idx="11"/>
          </p:nvPr>
        </p:nvSpPr>
        <p:spPr/>
        <p:txBody>
          <a:bodyPr/>
          <a:lstStyle/>
          <a:p>
            <a:fld id="{55EFB355-2704-204F-9967-461E12D68DF5}" type="slidenum">
              <a:rPr lang="en-US" smtClean="0"/>
              <a:t>21</a:t>
            </a:fld>
            <a:endParaRPr lang="en-US"/>
          </a:p>
        </p:txBody>
      </p:sp>
    </p:spTree>
    <p:extLst>
      <p:ext uri="{BB962C8B-B14F-4D97-AF65-F5344CB8AC3E}">
        <p14:creationId xmlns:p14="http://schemas.microsoft.com/office/powerpoint/2010/main" val="241568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ASN AQHI School Presentation</a:t>
            </a:r>
            <a:endParaRPr lang="en-US" dirty="0"/>
          </a:p>
        </p:txBody>
      </p:sp>
      <p:sp>
        <p:nvSpPr>
          <p:cNvPr id="5" name="Slide Number Placeholder 4"/>
          <p:cNvSpPr>
            <a:spLocks noGrp="1"/>
          </p:cNvSpPr>
          <p:nvPr>
            <p:ph type="sldNum" sz="quarter" idx="11"/>
          </p:nvPr>
        </p:nvSpPr>
        <p:spPr/>
        <p:txBody>
          <a:bodyPr/>
          <a:lstStyle/>
          <a:p>
            <a:fld id="{55EFB355-2704-204F-9967-461E12D68DF5}" type="slidenum">
              <a:rPr lang="en-US" smtClean="0"/>
              <a:t>22</a:t>
            </a:fld>
            <a:endParaRPr lang="en-US"/>
          </a:p>
        </p:txBody>
      </p:sp>
    </p:spTree>
    <p:extLst>
      <p:ext uri="{BB962C8B-B14F-4D97-AF65-F5344CB8AC3E}">
        <p14:creationId xmlns:p14="http://schemas.microsoft.com/office/powerpoint/2010/main" val="335805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 does “air quality” mean to you – what does it make you think of?”</a:t>
            </a:r>
          </a:p>
          <a:p>
            <a:r>
              <a:rPr lang="en-US" dirty="0" smtClean="0"/>
              <a:t>Air quality is a measure of how good or bad the air is based on how much pollution is in it, or how it looks and smells (we’ll talk or focus today on outside air).</a:t>
            </a:r>
          </a:p>
          <a:p>
            <a:endParaRPr lang="en-US" dirty="0" smtClean="0"/>
          </a:p>
          <a:p>
            <a:r>
              <a:rPr lang="en-US" dirty="0" smtClean="0"/>
              <a:t>Have you ever noticed that the air smells different depending on where you are? For example, air in a city may smell different from air in the forest. That’s because there are different chemicals in the air. Sometimes chemicals are a result of human activities. </a:t>
            </a:r>
          </a:p>
          <a:p>
            <a:endParaRPr lang="en-US" dirty="0" smtClean="0"/>
          </a:p>
          <a:p>
            <a:r>
              <a:rPr lang="en-US" b="1" dirty="0" smtClean="0"/>
              <a:t>“How is our air quality in Red Deer?”</a:t>
            </a:r>
          </a:p>
          <a:p>
            <a:r>
              <a:rPr lang="en-US" dirty="0" smtClean="0"/>
              <a:t>We enjoy very clean air in Red Deer – we rarely have poor air quality. Much better than large cities and other parts of the world.</a:t>
            </a:r>
          </a:p>
          <a:p>
            <a:endParaRPr lang="en-US" dirty="0" smtClean="0"/>
          </a:p>
          <a:p>
            <a:r>
              <a:rPr lang="en-US" dirty="0" smtClean="0"/>
              <a:t>This is largely a result of the number of people in our city, versus larger cities in China, US or Europe.</a:t>
            </a:r>
          </a:p>
          <a:p>
            <a:endParaRPr lang="en-US" dirty="0" smtClean="0"/>
          </a:p>
          <a:p>
            <a:r>
              <a:rPr lang="en-US" dirty="0" smtClean="0"/>
              <a:t>[short group discussion]</a:t>
            </a:r>
          </a:p>
          <a:p>
            <a:endParaRPr lang="en-US" dirty="0"/>
          </a:p>
        </p:txBody>
      </p:sp>
      <p:sp>
        <p:nvSpPr>
          <p:cNvPr id="4" name="Header Placeholder 3"/>
          <p:cNvSpPr>
            <a:spLocks noGrp="1"/>
          </p:cNvSpPr>
          <p:nvPr>
            <p:ph type="hdr" sz="quarter" idx="10"/>
          </p:nvPr>
        </p:nvSpPr>
        <p:spPr/>
        <p:txBody>
          <a:bodyPr/>
          <a:lstStyle/>
          <a:p>
            <a:r>
              <a:rPr lang="en-US" smtClean="0"/>
              <a:t>ASN AQHI School Presentation</a:t>
            </a:r>
            <a:endParaRPr lang="en-US" dirty="0"/>
          </a:p>
        </p:txBody>
      </p:sp>
      <p:sp>
        <p:nvSpPr>
          <p:cNvPr id="5" name="Slide Number Placeholder 4"/>
          <p:cNvSpPr>
            <a:spLocks noGrp="1"/>
          </p:cNvSpPr>
          <p:nvPr>
            <p:ph type="sldNum" sz="quarter" idx="11"/>
          </p:nvPr>
        </p:nvSpPr>
        <p:spPr/>
        <p:txBody>
          <a:bodyPr/>
          <a:lstStyle/>
          <a:p>
            <a:fld id="{55EFB355-2704-204F-9967-461E12D68DF5}" type="slidenum">
              <a:rPr lang="en-US" smtClean="0"/>
              <a:t>3</a:t>
            </a:fld>
            <a:endParaRPr lang="en-US"/>
          </a:p>
        </p:txBody>
      </p:sp>
    </p:spTree>
    <p:extLst>
      <p:ext uri="{BB962C8B-B14F-4D97-AF65-F5344CB8AC3E}">
        <p14:creationId xmlns:p14="http://schemas.microsoft.com/office/powerpoint/2010/main" val="335805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smtClean="0"/>
              <a:t>“Did you know that we all affect air quality with the things that we do”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smtClean="0"/>
              <a:t>“What are some ways that people affect air quality </a:t>
            </a:r>
            <a:r>
              <a:rPr lang="en-US" b="0" i="0" baseline="0" dirty="0" smtClean="0"/>
              <a:t>(pollute the air outside)</a:t>
            </a:r>
            <a:r>
              <a:rPr lang="en-US" b="1" i="0" baseline="0" dirty="0" smtClean="0"/>
              <a:t>? </a:t>
            </a:r>
            <a:endParaRPr lang="en-US" b="0"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smtClean="0"/>
              <a:t>[</a:t>
            </a:r>
            <a:r>
              <a:rPr lang="en-US" baseline="0" dirty="0" smtClean="0"/>
              <a:t>WORKSHEET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-Vehicles: not all cars/trucks pollute the same – some cars pollute less than others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also airplanes, motorcycles, lawn mowers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-campfires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-home heating/fireplaces use electricity or natural gas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-industry: agriculture and construction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Sometimes things make us more comfortable like driving cars, heating our homes and schools and using electricity – All of these create gases or emissions that pollute the air.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[brief discussion]</a:t>
            </a:r>
          </a:p>
        </p:txBody>
      </p:sp>
      <p:sp>
        <p:nvSpPr>
          <p:cNvPr id="4" name="Slide Number Placeholder 3"/>
          <p:cNvSpPr>
            <a:spLocks noGrp="1"/>
          </p:cNvSpPr>
          <p:nvPr>
            <p:ph type="sldNum" sz="quarter" idx="10"/>
          </p:nvPr>
        </p:nvSpPr>
        <p:spPr/>
        <p:txBody>
          <a:bodyPr/>
          <a:lstStyle/>
          <a:p>
            <a:fld id="{55EFB355-2704-204F-9967-461E12D68DF5}" type="slidenum">
              <a:rPr lang="en-US" smtClean="0"/>
              <a:t>4</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baseline="0" dirty="0" smtClean="0"/>
              <a:t>“Most air pollution comes from burning fuel – could be gas used for cars or lawn mowers, fuel to run a factory or to make electricity, wood for heating or campfires, or heating our homes by furnaces or wood burning fire places”</a:t>
            </a:r>
            <a:endParaRPr lang="en-US" b="0" baseline="0" dirty="0" smtClean="0"/>
          </a:p>
          <a:p>
            <a:endParaRPr lang="en-US" b="0" baseline="0" dirty="0" smtClean="0"/>
          </a:p>
          <a:p>
            <a:endParaRPr lang="en-US" b="0" baseline="0" dirty="0" smtClean="0"/>
          </a:p>
          <a:p>
            <a:r>
              <a:rPr lang="en-US" b="1" baseline="0" dirty="0" smtClean="0"/>
              <a:t>“This shows that each one of us affects air quality.” </a:t>
            </a:r>
            <a:r>
              <a:rPr lang="en-US" b="0" baseline="0" dirty="0" smtClean="0"/>
              <a:t>As we all do one or more of the above activities. </a:t>
            </a:r>
            <a:endParaRPr lang="en-US" b="1" baseline="0" dirty="0" smtClean="0"/>
          </a:p>
          <a:p>
            <a:r>
              <a:rPr lang="en-US" b="0" baseline="0" dirty="0" smtClean="0"/>
              <a:t>[TAKE HOME MSG: We all affect air quality]</a:t>
            </a:r>
          </a:p>
          <a:p>
            <a:endParaRPr lang="en-US" b="0" baseline="0" dirty="0" smtClean="0"/>
          </a:p>
          <a:p>
            <a:r>
              <a:rPr lang="en-US" b="1" baseline="0" dirty="0" smtClean="0"/>
              <a:t>“Some air pollution is also natural – </a:t>
            </a:r>
            <a:r>
              <a:rPr lang="en-US" b="0" baseline="0" dirty="0" smtClean="0"/>
              <a:t>which means </a:t>
            </a:r>
            <a:r>
              <a:rPr lang="en-US" b="1" baseline="0" dirty="0" smtClean="0"/>
              <a:t>we can’t control </a:t>
            </a:r>
            <a:r>
              <a:rPr lang="en-US" b="0" baseline="0" dirty="0" smtClean="0"/>
              <a:t>it</a:t>
            </a:r>
            <a:r>
              <a:rPr lang="en-US" b="1" baseline="0" dirty="0" smtClean="0"/>
              <a:t>.”</a:t>
            </a:r>
          </a:p>
          <a:p>
            <a:r>
              <a:rPr lang="en-US" b="0" baseline="0" dirty="0" smtClean="0"/>
              <a:t>(e.g., forest fires, dust, chemicals naturally release from trees, volcanoes, animals, even sloughs and swamps)</a:t>
            </a:r>
          </a:p>
          <a:p>
            <a:endParaRPr lang="en-US" b="0" baseline="0" dirty="0" smtClean="0"/>
          </a:p>
          <a:p>
            <a:r>
              <a:rPr lang="en-US" b="0" baseline="0" dirty="0" smtClean="0"/>
              <a:t>Trees release VOC’s</a:t>
            </a:r>
          </a:p>
          <a:p>
            <a:endParaRPr lang="en-US" b="0"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5</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dirty="0" smtClean="0"/>
              <a:t>“So we affect air</a:t>
            </a:r>
            <a:r>
              <a:rPr lang="en-US" b="1" baseline="0" dirty="0" smtClean="0"/>
              <a:t> quality. But we can make choices to protect the air quality outside”  </a:t>
            </a:r>
            <a:r>
              <a:rPr lang="en-US" b="0" baseline="0" dirty="0" smtClean="0"/>
              <a:t>[WORKSHEET QUESTION]</a:t>
            </a:r>
            <a:endParaRPr lang="en-US" b="1" baseline="0" dirty="0" smtClean="0"/>
          </a:p>
          <a:p>
            <a:r>
              <a:rPr lang="en-US" b="0" baseline="0" dirty="0" smtClean="0"/>
              <a:t>Lots of the things we do will have an impact on air quality. Some things have an impact and we don’t have any other options to reduce our impact and still achieve the same result. But sometimes we have choices and we can make a choice to either eliminate or greatly reduce our impact by changing how we do things. </a:t>
            </a:r>
          </a:p>
          <a:p>
            <a:endParaRPr lang="en-US" b="0" baseline="0" dirty="0" smtClean="0"/>
          </a:p>
          <a:p>
            <a:r>
              <a:rPr lang="en-US" b="0" baseline="0" dirty="0" smtClean="0"/>
              <a:t>For example, we can drive our car everywhere (which has an impact) or we can make the choice to walk or ride our bicycle in order to eliminate our impact. </a:t>
            </a:r>
          </a:p>
          <a:p>
            <a:r>
              <a:rPr lang="en-US" b="0" baseline="0" dirty="0" smtClean="0"/>
              <a:t>Another example, is light bulbs we all use the lights in our homes especially when the sun is not providing us with light. But we can make the choice to use more efficient bulbs like LEDs that require less energy. More specifically a typical incandescent bulb will use about 60W of energy and an equivalent LED bulb will use only about 7W. Because the LED bulb uses less electricity it will also cost less to operate. The incandescent bulb will cost about $169 and the LED bulb will cost only about $30 for electricity over the same time period. </a:t>
            </a:r>
          </a:p>
          <a:p>
            <a:endParaRPr lang="en-US" b="0" baseline="0" dirty="0" smtClean="0"/>
          </a:p>
          <a:p>
            <a:endParaRPr lang="en-US" b="0" baseline="0" dirty="0" smtClean="0"/>
          </a:p>
          <a:p>
            <a:r>
              <a:rPr lang="en-US" b="0" baseline="0" dirty="0" smtClean="0"/>
              <a:t>So many activities can help improve the air quality - Walking or riding bike, carpooling, taking the bus, reducing the energy we use (turning off lights when not in use), planting trees.</a:t>
            </a:r>
          </a:p>
          <a:p>
            <a:endParaRPr lang="en-US" b="0" baseline="0" dirty="0" smtClean="0"/>
          </a:p>
          <a:p>
            <a:r>
              <a:rPr lang="en-US" b="0" baseline="0" dirty="0" smtClean="0"/>
              <a:t>[If time permits can ask for other suggestions]</a:t>
            </a:r>
          </a:p>
        </p:txBody>
      </p:sp>
      <p:sp>
        <p:nvSpPr>
          <p:cNvPr id="4" name="Slide Number Placeholder 3"/>
          <p:cNvSpPr>
            <a:spLocks noGrp="1"/>
          </p:cNvSpPr>
          <p:nvPr>
            <p:ph type="sldNum" sz="quarter" idx="10"/>
          </p:nvPr>
        </p:nvSpPr>
        <p:spPr/>
        <p:txBody>
          <a:bodyPr/>
          <a:lstStyle/>
          <a:p>
            <a:fld id="{55EFB355-2704-204F-9967-461E12D68DF5}" type="slidenum">
              <a:rPr lang="en-US" smtClean="0"/>
              <a:t>6</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dirty="0" smtClean="0"/>
              <a:t>“In</a:t>
            </a:r>
            <a:r>
              <a:rPr lang="en-US" b="1" baseline="0" dirty="0" smtClean="0"/>
              <a:t> your Science</a:t>
            </a:r>
            <a:r>
              <a:rPr lang="en-US" b="1" dirty="0" smtClean="0"/>
              <a:t> class you are learning about weather”  </a:t>
            </a:r>
          </a:p>
          <a:p>
            <a:r>
              <a:rPr lang="en-US" b="1" dirty="0" smtClean="0"/>
              <a:t>“Did you know that</a:t>
            </a:r>
            <a:r>
              <a:rPr lang="en-US" b="1" baseline="0" dirty="0" smtClean="0"/>
              <a:t> weather affects air quality?” </a:t>
            </a:r>
            <a:r>
              <a:rPr lang="en-US" b="0" baseline="0" dirty="0" smtClean="0"/>
              <a:t>(can change it)</a:t>
            </a:r>
          </a:p>
          <a:p>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“What are some ways that weather can affect air quality?” </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a:t>
            </a:r>
            <a:r>
              <a:rPr lang="en-US" baseline="0" dirty="0" smtClean="0"/>
              <a:t>WORKSHEET QUESTION]</a:t>
            </a:r>
          </a:p>
          <a:p>
            <a:endParaRPr lang="en-US" b="1" dirty="0" smtClean="0"/>
          </a:p>
          <a:p>
            <a:r>
              <a:rPr lang="en-US" b="0" dirty="0" smtClean="0"/>
              <a:t>Wind can move pollution around, mixing</a:t>
            </a:r>
            <a:r>
              <a:rPr lang="en-US" b="0" baseline="0" dirty="0" smtClean="0"/>
              <a:t> it, which stops pollution from building up. </a:t>
            </a:r>
          </a:p>
          <a:p>
            <a:endParaRPr lang="en-US" b="0" baseline="0" dirty="0" smtClean="0"/>
          </a:p>
          <a:p>
            <a:r>
              <a:rPr lang="en-US" b="0" baseline="0" dirty="0" smtClean="0"/>
              <a:t>An </a:t>
            </a:r>
            <a:r>
              <a:rPr lang="en-US" b="1" i="1" u="none" baseline="0" dirty="0" err="1" smtClean="0"/>
              <a:t>airshed</a:t>
            </a:r>
            <a:r>
              <a:rPr lang="en-US" b="1" i="1" u="none" baseline="0" dirty="0" smtClean="0"/>
              <a:t> </a:t>
            </a:r>
            <a:r>
              <a:rPr lang="en-US" b="0" baseline="0" dirty="0" smtClean="0"/>
              <a:t>is an area where the movement of air, and air pollutants, can be hindered by local geographical features such as mountains, and by cold weather conditions. </a:t>
            </a:r>
            <a:r>
              <a:rPr lang="en-US" b="0" baseline="0" dirty="0" smtClean="0"/>
              <a:t>Red Deer is located in the Parkland </a:t>
            </a:r>
            <a:r>
              <a:rPr lang="en-US" b="0" baseline="0" dirty="0" err="1" smtClean="0"/>
              <a:t>Airshed</a:t>
            </a:r>
            <a:r>
              <a:rPr lang="en-US" b="0" baseline="0" dirty="0" smtClean="0"/>
              <a:t> Management Zone.</a:t>
            </a:r>
            <a:endParaRPr lang="en-US" b="0" baseline="0" dirty="0" smtClean="0"/>
          </a:p>
          <a:p>
            <a:endParaRPr lang="en-US" b="0" baseline="0" dirty="0" smtClean="0"/>
          </a:p>
          <a:p>
            <a:r>
              <a:rPr lang="en-US" b="0" baseline="0" dirty="0" smtClean="0"/>
              <a:t>Rain removes pollution from the air (so does snow) – [may get a comment on acid rain]. Precipitation (rain and snow) can bring air pollution down to Earth making land and water pollution. </a:t>
            </a:r>
          </a:p>
          <a:p>
            <a:endParaRPr lang="en-US" b="0" baseline="0" dirty="0" smtClean="0"/>
          </a:p>
          <a:p>
            <a:r>
              <a:rPr lang="en-US" b="0" i="1" baseline="0" dirty="0" smtClean="0"/>
              <a:t>Air Pollution – is caused by solid and liquid particles and certain gases that are suspended in the air. These particles and gases can come from car and truck exhaust, factories, dust, pollen, mold spores, volcanoes and wildfires. The solid and liquid particles suspended in our air are called aerosols.</a:t>
            </a:r>
          </a:p>
          <a:p>
            <a:endParaRPr lang="en-US" sz="900" b="0" i="1" baseline="0" dirty="0" smtClean="0"/>
          </a:p>
          <a:p>
            <a:r>
              <a:rPr lang="en-US" sz="900" b="0" i="1" baseline="0" dirty="0" smtClean="0"/>
              <a:t>Acid Rain – results when SO2 and NOx are emitted into the atmosphere and transported by wind and air currents. The SO2 and NOx react with water, oxygen and other chemicals to form sulfuric and nitric acids. These then mix with water and other materials before falling to the ground. (SO2 and NOX  - a small portion may come from natural sources but most of it comes from burning of fossil fuels for electricity, vehicles and heavy equipment, manufacturing, oil refineries and other industries)</a:t>
            </a:r>
          </a:p>
          <a:p>
            <a:endParaRPr lang="en-US" b="0" baseline="0" dirty="0" smtClean="0"/>
          </a:p>
          <a:p>
            <a:r>
              <a:rPr lang="en-US" b="0" baseline="0" dirty="0" smtClean="0"/>
              <a:t>The sun can bake molecules in the air and make pollution, OR the sun can change chemicals in the air like a Transformer. Example – ground level ozone is created when sunlight reacts with certain chemicals that come from sources of burning fossil fuels like factories and car exhaust. (Further when particles in the air combine with ozone they create smog – which is a type of air pollution that looks like smoky fog and makes it difficult to see).</a:t>
            </a:r>
          </a:p>
          <a:p>
            <a:endParaRPr lang="en-US" b="0" baseline="0" dirty="0" smtClean="0"/>
          </a:p>
          <a:p>
            <a:r>
              <a:rPr lang="en-US" b="0" baseline="0" dirty="0" smtClean="0"/>
              <a:t>Temperature also has an impact on air quality. Temperature can create something called an air inversion. Normally we have warm air near the surface which rises and cools. But with an inversion we have cool air near the surface with warm air above, this warm air prevents the cool air from rising and stops the pollution from mixing or blowing around. </a:t>
            </a:r>
          </a:p>
          <a:p>
            <a:endParaRPr lang="en-US" b="0" baseline="0" dirty="0" smtClean="0"/>
          </a:p>
          <a:p>
            <a:r>
              <a:rPr lang="en-US" b="0" baseline="0" dirty="0" smtClean="0"/>
              <a:t>Ozone – as air pollution – ozone in cities is a major cause of air pollution. Ozone is a greenhouse gas and it can be both good and bad for our environment depending on where it is. Ozone close to the ground is bad ozone but a bit farther out is good ozone (it protects us from the sun).</a:t>
            </a:r>
          </a:p>
          <a:p>
            <a:r>
              <a:rPr lang="en-US" b="0" baseline="0" dirty="0" smtClean="0"/>
              <a:t> </a:t>
            </a:r>
            <a:endParaRPr lang="en-US" b="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7</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dirty="0" smtClean="0"/>
              <a:t>“Wind moves pollution</a:t>
            </a:r>
            <a:r>
              <a:rPr lang="en-US" b="1" baseline="0" dirty="0" smtClean="0"/>
              <a:t> around and spreads it out through mixing.”</a:t>
            </a:r>
          </a:p>
          <a:p>
            <a:endParaRPr lang="en-US" b="1" dirty="0" smtClean="0"/>
          </a:p>
          <a:p>
            <a:r>
              <a:rPr lang="en-US" b="1" dirty="0" smtClean="0"/>
              <a:t>“When</a:t>
            </a:r>
            <a:r>
              <a:rPr lang="en-US" b="1" baseline="0" dirty="0" smtClean="0"/>
              <a:t> winds are very calm, pollution doesn’t move and can build up in one area.”</a:t>
            </a:r>
          </a:p>
          <a:p>
            <a:endParaRPr lang="en-CA" b="1"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smtClean="0"/>
              <a:t>(like adding salt to soup - stirring it in mixes the salt all around and spreads it out, whereas eating a spoon of salt is disgusting)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r>
              <a:rPr lang="en-US" b="0" baseline="0" dirty="0" smtClean="0"/>
              <a:t>Wind can move pollution very long distances. </a:t>
            </a:r>
          </a:p>
          <a:p>
            <a:endParaRPr lang="en-US" b="0" baseline="0" dirty="0" smtClean="0"/>
          </a:p>
          <a:p>
            <a:r>
              <a:rPr lang="en-US" b="0" baseline="0" dirty="0" smtClean="0"/>
              <a:t>Did you know that some air pollutants found in remote areas of Nunavut (way up North) can be traced back to power plants in the U.S. &amp; Mexico.</a:t>
            </a:r>
          </a:p>
          <a:p>
            <a:endParaRPr lang="en-US" b="0" baseline="0" dirty="0" smtClean="0"/>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55EFB355-2704-204F-9967-461E12D68DF5}" type="slidenum">
              <a:rPr lang="en-US" smtClean="0"/>
              <a:t>8</a:t>
            </a:fld>
            <a:endParaRPr lang="en-US"/>
          </a:p>
        </p:txBody>
      </p:sp>
      <p:sp>
        <p:nvSpPr>
          <p:cNvPr id="5" name="Header Placeholder 4"/>
          <p:cNvSpPr>
            <a:spLocks noGrp="1"/>
          </p:cNvSpPr>
          <p:nvPr>
            <p:ph type="hdr" sz="quarter" idx="11"/>
          </p:nvPr>
        </p:nvSpPr>
        <p:spPr/>
        <p:txBody>
          <a:bodyPr/>
          <a:lstStyle/>
          <a:p>
            <a:r>
              <a:rPr lang="en-US" smtClean="0"/>
              <a:t>ESON AQHI School Presentation</a:t>
            </a:r>
            <a:endParaRPr lang="en-US"/>
          </a:p>
        </p:txBody>
      </p:sp>
    </p:spTree>
    <p:extLst>
      <p:ext uri="{BB962C8B-B14F-4D97-AF65-F5344CB8AC3E}">
        <p14:creationId xmlns:p14="http://schemas.microsoft.com/office/powerpoint/2010/main" val="106976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7963" y="568325"/>
            <a:ext cx="4133850" cy="3100388"/>
          </a:xfrm>
        </p:spPr>
      </p:sp>
      <p:sp>
        <p:nvSpPr>
          <p:cNvPr id="3" name="Notes Placeholder 2"/>
          <p:cNvSpPr>
            <a:spLocks noGrp="1"/>
          </p:cNvSpPr>
          <p:nvPr>
            <p:ph type="body" idx="1"/>
          </p:nvPr>
        </p:nvSpPr>
        <p:spPr/>
        <p:txBody>
          <a:bodyPr/>
          <a:lstStyle/>
          <a:p>
            <a:r>
              <a:rPr lang="en-US" b="1" i="0" baseline="0" dirty="0" smtClean="0"/>
              <a:t>“So…..we affect air quality, and the weather affects air quality</a:t>
            </a:r>
          </a:p>
          <a:p>
            <a:r>
              <a:rPr lang="en-US" b="1" i="0" baseline="0" dirty="0" smtClean="0"/>
              <a:t>			</a:t>
            </a:r>
          </a:p>
          <a:p>
            <a:r>
              <a:rPr lang="en-US" b="1" i="0" baseline="0" dirty="0" smtClean="0"/>
              <a:t>	but air quality also affects us”</a:t>
            </a:r>
          </a:p>
          <a:p>
            <a:endParaRPr lang="en-US" b="1"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“We need air to breathe.”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“You could go days without food and hours without water, but you would last only a few minutes without air”</a:t>
            </a:r>
            <a:endParaRPr lang="en-US" sz="1200" b="1" i="0" baseline="0" dirty="0" smtClean="0"/>
          </a:p>
          <a:p>
            <a:endParaRPr lang="en-US" b="1" i="0" baseline="0" dirty="0" smtClean="0"/>
          </a:p>
          <a:p>
            <a:r>
              <a:rPr lang="en-US" b="0" i="0" baseline="0" dirty="0" smtClean="0"/>
              <a:t>Don’t expand - move to next slide for activity….</a:t>
            </a:r>
          </a:p>
        </p:txBody>
      </p:sp>
      <p:sp>
        <p:nvSpPr>
          <p:cNvPr id="4" name="Slide Number Placeholder 3"/>
          <p:cNvSpPr>
            <a:spLocks noGrp="1"/>
          </p:cNvSpPr>
          <p:nvPr>
            <p:ph type="sldNum" sz="quarter" idx="10"/>
          </p:nvPr>
        </p:nvSpPr>
        <p:spPr/>
        <p:txBody>
          <a:bodyPr/>
          <a:lstStyle/>
          <a:p>
            <a:fld id="{55EFB355-2704-204F-9967-461E12D68DF5}" type="slidenum">
              <a:rPr lang="en-US" smtClean="0">
                <a:solidFill>
                  <a:prstClr val="black"/>
                </a:solidFill>
              </a:rPr>
              <a:pPr/>
              <a:t>9</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ESON AQHI School Presentation</a:t>
            </a:r>
            <a:endParaRPr lang="en-US">
              <a:solidFill>
                <a:prstClr val="black"/>
              </a:solidFill>
            </a:endParaRPr>
          </a:p>
        </p:txBody>
      </p:sp>
    </p:spTree>
    <p:extLst>
      <p:ext uri="{BB962C8B-B14F-4D97-AF65-F5344CB8AC3E}">
        <p14:creationId xmlns:p14="http://schemas.microsoft.com/office/powerpoint/2010/main" val="106976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E2DD794C-9A8B-4443-AB67-D55B192465BA}" type="datetime12">
              <a:rPr lang="en-US" smtClean="0"/>
              <a:t>10:49 AM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388134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ECFB3E0-E148-427C-9148-57FE9838337F}" type="datetime12">
              <a:rPr lang="en-US" smtClean="0"/>
              <a:t>10:49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49249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68E99EC-AB85-48FC-A3C0-74F76C27BB5C}" type="datetime12">
              <a:rPr lang="en-US" smtClean="0"/>
              <a:t>10:49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256303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908BA6B-1B19-4CF1-9F41-8884A8376D80}" type="datetime12">
              <a:rPr lang="en-US" smtClean="0"/>
              <a:t>10:49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1791237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876B5F8-ED34-43A2-B53E-88F16049147F}" type="datetime12">
              <a:rPr lang="en-US" smtClean="0"/>
              <a:t>10:49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166071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A917DB8E-E4F5-435D-96F5-FEC1961C6E91}" type="datetime12">
              <a:rPr lang="en-US" smtClean="0"/>
              <a:t>10:49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4093100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1ED0571E-08FC-44DF-BACE-93FB6ECEB2C0}" type="datetime12">
              <a:rPr lang="en-US" smtClean="0"/>
              <a:t>10:49 AM</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330785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pic>
        <p:nvPicPr>
          <p:cNvPr id="6" name="Picture 5" descr="ppt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45727"/>
            <a:ext cx="9144000" cy="1212273"/>
          </a:xfrm>
          <a:prstGeom prst="rect">
            <a:avLst/>
          </a:prstGeom>
        </p:spPr>
      </p:pic>
    </p:spTree>
    <p:extLst>
      <p:ext uri="{BB962C8B-B14F-4D97-AF65-F5344CB8AC3E}">
        <p14:creationId xmlns:p14="http://schemas.microsoft.com/office/powerpoint/2010/main" val="152125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A4512-7811-46C0-84EC-C1FE36E08646}" type="datetime12">
              <a:rPr lang="en-US" smtClean="0"/>
              <a:t>10:49 AM</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354417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C2C2D389-4EB9-40B1-B33E-A46343BD830F}" type="datetime12">
              <a:rPr lang="en-US" smtClean="0"/>
              <a:t>10:49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38047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2C1E7E4-FAD7-4E58-9C34-E4DD5B8EA8A8}" type="datetime12">
              <a:rPr lang="en-US" smtClean="0"/>
              <a:t>10:49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B5C9B6-47BB-2D45-B1C5-5C28926CFDA8}" type="slidenum">
              <a:rPr lang="en-US" smtClean="0"/>
              <a:t>‹#›</a:t>
            </a:fld>
            <a:endParaRPr lang="en-US"/>
          </a:p>
        </p:txBody>
      </p:sp>
    </p:spTree>
    <p:extLst>
      <p:ext uri="{BB962C8B-B14F-4D97-AF65-F5344CB8AC3E}">
        <p14:creationId xmlns:p14="http://schemas.microsoft.com/office/powerpoint/2010/main" val="609822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ctr">
              <a:defRPr sz="1200">
                <a:solidFill>
                  <a:schemeClr val="tx1"/>
                </a:solidFill>
              </a:defRPr>
            </a:lvl1pPr>
          </a:lstStyle>
          <a:p>
            <a:fld id="{485366B4-F9EA-4E61-929D-FA03D860AA90}" type="datetime12">
              <a:rPr lang="en-US" smtClean="0"/>
              <a:pPr/>
              <a:t>10:49 AM</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5C9B6-47BB-2D45-B1C5-5C28926CFDA8}" type="slidenum">
              <a:rPr lang="en-US" smtClean="0"/>
              <a:t>‹#›</a:t>
            </a:fld>
            <a:endParaRPr lang="en-US" dirty="0"/>
          </a:p>
        </p:txBody>
      </p:sp>
    </p:spTree>
    <p:extLst>
      <p:ext uri="{BB962C8B-B14F-4D97-AF65-F5344CB8AC3E}">
        <p14:creationId xmlns:p14="http://schemas.microsoft.com/office/powerpoint/2010/main" val="4276344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jp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www.youtube.com/watch?v=8lfiZGNxcZQ"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airquality.alberta.ca/map"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AQHI%20Jeopardy%20AB_children_16%20square.ppt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jp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1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6504"/>
            <a:ext cx="7772400" cy="1470025"/>
          </a:xfrm>
        </p:spPr>
        <p:txBody>
          <a:bodyPr>
            <a:noAutofit/>
          </a:bodyPr>
          <a:lstStyle/>
          <a:p>
            <a:r>
              <a:rPr lang="en-US" sz="5400" dirty="0" smtClean="0">
                <a:solidFill>
                  <a:srgbClr val="005072"/>
                </a:solidFill>
              </a:rPr>
              <a:t>We affect air quality</a:t>
            </a:r>
            <a:r>
              <a:rPr lang="en-US" sz="5400" dirty="0">
                <a:solidFill>
                  <a:srgbClr val="005072"/>
                </a:solidFill>
              </a:rPr>
              <a:t>. </a:t>
            </a:r>
            <a:r>
              <a:rPr lang="en-US" sz="5400" dirty="0" smtClean="0">
                <a:solidFill>
                  <a:srgbClr val="005072"/>
                </a:solidFill>
              </a:rPr>
              <a:t/>
            </a:r>
            <a:br>
              <a:rPr lang="en-US" sz="5400" dirty="0" smtClean="0">
                <a:solidFill>
                  <a:srgbClr val="005072"/>
                </a:solidFill>
              </a:rPr>
            </a:br>
            <a:r>
              <a:rPr lang="en-US" sz="5400" dirty="0" smtClean="0">
                <a:solidFill>
                  <a:srgbClr val="005072"/>
                </a:solidFill>
              </a:rPr>
              <a:t>Air </a:t>
            </a:r>
            <a:r>
              <a:rPr lang="en-US" sz="5400" dirty="0">
                <a:solidFill>
                  <a:srgbClr val="005072"/>
                </a:solidFill>
              </a:rPr>
              <a:t>quality affects us</a:t>
            </a:r>
            <a:r>
              <a:rPr lang="en-US" sz="5400" dirty="0" smtClean="0">
                <a:solidFill>
                  <a:srgbClr val="005072"/>
                </a:solidFill>
              </a:rPr>
              <a:t>.</a:t>
            </a:r>
            <a:endParaRPr lang="en-US" sz="5400" dirty="0">
              <a:solidFill>
                <a:srgbClr val="005072"/>
              </a:solidFill>
            </a:endParaRPr>
          </a:p>
        </p:txBody>
      </p:sp>
      <p:pic>
        <p:nvPicPr>
          <p:cNvPr id="5" name="Picture 4" descr="ppt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7185"/>
            <a:ext cx="9144000" cy="1060815"/>
          </a:xfrm>
          <a:prstGeom prst="rect">
            <a:avLst/>
          </a:prstGeom>
        </p:spPr>
      </p:pic>
    </p:spTree>
    <p:extLst>
      <p:ext uri="{BB962C8B-B14F-4D97-AF65-F5344CB8AC3E}">
        <p14:creationId xmlns:p14="http://schemas.microsoft.com/office/powerpoint/2010/main" val="4113209239"/>
      </p:ext>
    </p:extLst>
  </p:cSld>
  <p:clrMapOvr>
    <a:masterClrMapping/>
  </p:clrMapOvr>
  <mc:AlternateContent xmlns:mc="http://schemas.openxmlformats.org/markup-compatibility/2006" xmlns:p14="http://schemas.microsoft.com/office/powerpoint/2010/main">
    <mc:Choice Requires="p14">
      <p:transition spd="slow" p14:dur="2000" advTm="9828"/>
    </mc:Choice>
    <mc:Fallback xmlns="">
      <p:transition spd="slow" advTm="9828"/>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175" y="547158"/>
            <a:ext cx="8527774" cy="1470025"/>
          </a:xfrm>
        </p:spPr>
        <p:txBody>
          <a:bodyPr/>
          <a:lstStyle/>
          <a:p>
            <a:r>
              <a:rPr lang="en-US" dirty="0" smtClean="0">
                <a:solidFill>
                  <a:srgbClr val="005072"/>
                </a:solidFill>
              </a:rPr>
              <a:t>Breathe Easy Experiment</a:t>
            </a:r>
            <a:endParaRPr lang="en-US" dirty="0">
              <a:solidFill>
                <a:srgbClr val="005072"/>
              </a:solidFill>
            </a:endParaRPr>
          </a:p>
        </p:txBody>
      </p:sp>
      <p:grpSp>
        <p:nvGrpSpPr>
          <p:cNvPr id="14" name="Group 13"/>
          <p:cNvGrpSpPr/>
          <p:nvPr/>
        </p:nvGrpSpPr>
        <p:grpSpPr>
          <a:xfrm>
            <a:off x="0" y="6102626"/>
            <a:ext cx="9143999" cy="755374"/>
            <a:chOff x="0" y="6102626"/>
            <a:chExt cx="9143999" cy="755374"/>
          </a:xfrm>
        </p:grpSpPr>
        <p:pic>
          <p:nvPicPr>
            <p:cNvPr id="15" name="Picture 14"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6" name="Picture 15"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7" name="Picture 1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427289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175" y="547158"/>
            <a:ext cx="8527774" cy="1470025"/>
          </a:xfrm>
        </p:spPr>
        <p:txBody>
          <a:bodyPr>
            <a:normAutofit/>
          </a:bodyPr>
          <a:lstStyle/>
          <a:p>
            <a:r>
              <a:rPr lang="en-US" dirty="0" smtClean="0">
                <a:solidFill>
                  <a:srgbClr val="005072"/>
                </a:solidFill>
              </a:rPr>
              <a:t>Some other ways air quality can affect</a:t>
            </a:r>
            <a:r>
              <a:rPr lang="en-US" dirty="0">
                <a:solidFill>
                  <a:srgbClr val="005072"/>
                </a:solidFill>
              </a:rPr>
              <a:t> </a:t>
            </a:r>
            <a:r>
              <a:rPr lang="en-US" dirty="0" smtClean="0">
                <a:solidFill>
                  <a:srgbClr val="005072"/>
                </a:solidFill>
              </a:rPr>
              <a:t>our health</a:t>
            </a:r>
            <a:endParaRPr lang="en-US" dirty="0">
              <a:solidFill>
                <a:srgbClr val="005072"/>
              </a:solidFill>
            </a:endParaRPr>
          </a:p>
        </p:txBody>
      </p:sp>
      <p:sp>
        <p:nvSpPr>
          <p:cNvPr id="8" name="Text Box 5"/>
          <p:cNvSpPr txBox="1">
            <a:spLocks noChangeArrowheads="1"/>
          </p:cNvSpPr>
          <p:nvPr/>
        </p:nvSpPr>
        <p:spPr bwMode="auto">
          <a:xfrm rot="20101834">
            <a:off x="393248" y="3002038"/>
            <a:ext cx="19278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406400"/>
                </a:solidFill>
                <a:latin typeface="Helvetica Neue"/>
                <a:cs typeface="Helvetica Neue"/>
              </a:rPr>
              <a:t>itchy eyes</a:t>
            </a:r>
          </a:p>
        </p:txBody>
      </p:sp>
      <p:sp>
        <p:nvSpPr>
          <p:cNvPr id="9" name="Text Box 6"/>
          <p:cNvSpPr txBox="1">
            <a:spLocks noChangeArrowheads="1"/>
          </p:cNvSpPr>
          <p:nvPr/>
        </p:nvSpPr>
        <p:spPr bwMode="auto">
          <a:xfrm rot="986358">
            <a:off x="836378" y="4407998"/>
            <a:ext cx="1969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BC5A00"/>
                </a:solidFill>
                <a:latin typeface="Helvetica Neue"/>
                <a:cs typeface="Helvetica Neue"/>
              </a:rPr>
              <a:t>coughing</a:t>
            </a:r>
          </a:p>
        </p:txBody>
      </p:sp>
      <p:sp>
        <p:nvSpPr>
          <p:cNvPr id="10" name="Text Box 7"/>
          <p:cNvSpPr txBox="1">
            <a:spLocks noChangeArrowheads="1"/>
          </p:cNvSpPr>
          <p:nvPr/>
        </p:nvSpPr>
        <p:spPr bwMode="auto">
          <a:xfrm rot="325261">
            <a:off x="2552090" y="3128497"/>
            <a:ext cx="3456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8A004C"/>
                </a:solidFill>
                <a:latin typeface="Helvetica Neue"/>
                <a:cs typeface="Helvetica Neue"/>
              </a:rPr>
              <a:t>scratchy / sore throat</a:t>
            </a:r>
          </a:p>
        </p:txBody>
      </p:sp>
      <p:sp>
        <p:nvSpPr>
          <p:cNvPr id="11" name="Text Box 9"/>
          <p:cNvSpPr txBox="1">
            <a:spLocks noChangeArrowheads="1"/>
          </p:cNvSpPr>
          <p:nvPr/>
        </p:nvSpPr>
        <p:spPr bwMode="auto">
          <a:xfrm rot="21233020">
            <a:off x="2819501" y="4063772"/>
            <a:ext cx="36288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800" b="1" dirty="0">
                <a:solidFill>
                  <a:srgbClr val="4E545A"/>
                </a:solidFill>
                <a:latin typeface="Helvetica Neue"/>
                <a:cs typeface="Helvetica Neue"/>
              </a:rPr>
              <a:t>trouble breathing</a:t>
            </a:r>
          </a:p>
        </p:txBody>
      </p:sp>
      <p:sp>
        <p:nvSpPr>
          <p:cNvPr id="12" name="Text Box 8"/>
          <p:cNvSpPr txBox="1">
            <a:spLocks noChangeArrowheads="1"/>
          </p:cNvSpPr>
          <p:nvPr/>
        </p:nvSpPr>
        <p:spPr bwMode="auto">
          <a:xfrm rot="742954">
            <a:off x="6463026" y="4517393"/>
            <a:ext cx="21700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006C86"/>
                </a:solidFill>
                <a:latin typeface="Helvetica Neue"/>
                <a:cs typeface="Helvetica Neue"/>
              </a:rPr>
              <a:t>wheezing</a:t>
            </a:r>
          </a:p>
        </p:txBody>
      </p:sp>
      <p:sp>
        <p:nvSpPr>
          <p:cNvPr id="13" name="Text Box 20"/>
          <p:cNvSpPr txBox="1">
            <a:spLocks noChangeArrowheads="1"/>
          </p:cNvSpPr>
          <p:nvPr/>
        </p:nvSpPr>
        <p:spPr bwMode="auto">
          <a:xfrm rot="21085617">
            <a:off x="6612821" y="3369707"/>
            <a:ext cx="1870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9B7807"/>
                </a:solidFill>
                <a:latin typeface="Helvetica Neue"/>
                <a:cs typeface="Helvetica Neue"/>
              </a:rPr>
              <a:t>stuffy nose</a:t>
            </a:r>
          </a:p>
        </p:txBody>
      </p:sp>
      <p:grpSp>
        <p:nvGrpSpPr>
          <p:cNvPr id="14" name="Group 13"/>
          <p:cNvGrpSpPr/>
          <p:nvPr/>
        </p:nvGrpSpPr>
        <p:grpSpPr>
          <a:xfrm>
            <a:off x="0" y="6102626"/>
            <a:ext cx="9143999" cy="755374"/>
            <a:chOff x="0" y="6102626"/>
            <a:chExt cx="9143999" cy="755374"/>
          </a:xfrm>
        </p:grpSpPr>
        <p:pic>
          <p:nvPicPr>
            <p:cNvPr id="15" name="Picture 14"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6" name="Picture 15"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7" name="Picture 1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8" name="Text Box 20"/>
          <p:cNvSpPr txBox="1">
            <a:spLocks noChangeArrowheads="1"/>
          </p:cNvSpPr>
          <p:nvPr/>
        </p:nvSpPr>
        <p:spPr bwMode="auto">
          <a:xfrm>
            <a:off x="3813578" y="4998901"/>
            <a:ext cx="26251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544104"/>
                </a:solidFill>
                <a:latin typeface="Helvetica Neue"/>
                <a:cs typeface="Helvetica Neue"/>
              </a:rPr>
              <a:t>s</a:t>
            </a:r>
            <a:r>
              <a:rPr lang="en-US" sz="2400" b="1" dirty="0" smtClean="0">
                <a:solidFill>
                  <a:srgbClr val="544104"/>
                </a:solidFill>
                <a:latin typeface="Helvetica Neue"/>
                <a:cs typeface="Helvetica Neue"/>
              </a:rPr>
              <a:t>mell an </a:t>
            </a:r>
            <a:r>
              <a:rPr lang="en-US" sz="2400" b="1" dirty="0" err="1" smtClean="0">
                <a:solidFill>
                  <a:srgbClr val="544104"/>
                </a:solidFill>
                <a:latin typeface="Helvetica Neue"/>
                <a:cs typeface="Helvetica Neue"/>
              </a:rPr>
              <a:t>odour</a:t>
            </a:r>
            <a:endParaRPr lang="en-US" sz="2400" b="1" dirty="0">
              <a:solidFill>
                <a:srgbClr val="544104"/>
              </a:solidFill>
              <a:latin typeface="Helvetica Neue"/>
              <a:cs typeface="Helvetica Neue"/>
            </a:endParaRPr>
          </a:p>
        </p:txBody>
      </p:sp>
      <p:sp>
        <p:nvSpPr>
          <p:cNvPr id="19" name="Text Box 6"/>
          <p:cNvSpPr txBox="1">
            <a:spLocks noChangeArrowheads="1"/>
          </p:cNvSpPr>
          <p:nvPr/>
        </p:nvSpPr>
        <p:spPr bwMode="auto">
          <a:xfrm>
            <a:off x="4853395" y="2518026"/>
            <a:ext cx="1969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a:spcBef>
                <a:spcPct val="50000"/>
              </a:spcBef>
              <a:defRPr/>
            </a:pPr>
            <a:r>
              <a:rPr lang="en-US" sz="2400" b="1" dirty="0">
                <a:solidFill>
                  <a:srgbClr val="BC5A00"/>
                </a:solidFill>
                <a:latin typeface="Helvetica Neue"/>
                <a:cs typeface="Helvetica Neue"/>
              </a:rPr>
              <a:t>t</a:t>
            </a:r>
            <a:r>
              <a:rPr lang="en-US" sz="2400" b="1" dirty="0" smtClean="0">
                <a:solidFill>
                  <a:srgbClr val="BC5A00"/>
                </a:solidFill>
                <a:latin typeface="Helvetica Neue"/>
                <a:cs typeface="Helvetica Neue"/>
              </a:rPr>
              <a:t>ight chest</a:t>
            </a:r>
            <a:endParaRPr lang="en-US" sz="2400" b="1" dirty="0">
              <a:solidFill>
                <a:srgbClr val="BC5A00"/>
              </a:solidFill>
              <a:latin typeface="Helvetica Neue"/>
              <a:cs typeface="Helvetica Neue"/>
            </a:endParaRPr>
          </a:p>
        </p:txBody>
      </p:sp>
      <p:sp>
        <p:nvSpPr>
          <p:cNvPr id="20"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2682519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cc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 y="1231895"/>
            <a:ext cx="2935834" cy="2142134"/>
          </a:xfrm>
          <a:prstGeom prst="rect">
            <a:avLst/>
          </a:prstGeom>
        </p:spPr>
      </p:pic>
      <p:sp>
        <p:nvSpPr>
          <p:cNvPr id="2" name="Title 1"/>
          <p:cNvSpPr>
            <a:spLocks noGrp="1"/>
          </p:cNvSpPr>
          <p:nvPr>
            <p:ph type="ctrTitle"/>
          </p:nvPr>
        </p:nvSpPr>
        <p:spPr>
          <a:xfrm>
            <a:off x="787400" y="547158"/>
            <a:ext cx="7772400" cy="1470025"/>
          </a:xfrm>
        </p:spPr>
        <p:txBody>
          <a:bodyPr/>
          <a:lstStyle/>
          <a:p>
            <a:r>
              <a:rPr lang="en-US" dirty="0" smtClean="0">
                <a:solidFill>
                  <a:srgbClr val="005072"/>
                </a:solidFill>
              </a:rPr>
              <a:t>What does this mean </a:t>
            </a:r>
            <a:br>
              <a:rPr lang="en-US" dirty="0" smtClean="0">
                <a:solidFill>
                  <a:srgbClr val="005072"/>
                </a:solidFill>
              </a:rPr>
            </a:br>
            <a:r>
              <a:rPr lang="en-US" dirty="0" smtClean="0">
                <a:solidFill>
                  <a:srgbClr val="005072"/>
                </a:solidFill>
              </a:rPr>
              <a:t>for you and me?</a:t>
            </a:r>
            <a:endParaRPr lang="en-US" dirty="0">
              <a:solidFill>
                <a:srgbClr val="005072"/>
              </a:solidFill>
            </a:endParaRPr>
          </a:p>
        </p:txBody>
      </p:sp>
      <p:pic>
        <p:nvPicPr>
          <p:cNvPr id="8" name="Picture 7" descr="lungs.jpg"/>
          <p:cNvPicPr>
            <a:picLocks noChangeAspect="1"/>
          </p:cNvPicPr>
          <p:nvPr/>
        </p:nvPicPr>
        <p:blipFill rotWithShape="1">
          <a:blip r:embed="rId4">
            <a:extLst>
              <a:ext uri="{28A0092B-C50C-407E-A947-70E740481C1C}">
                <a14:useLocalDpi xmlns:a14="http://schemas.microsoft.com/office/drawing/2010/main" val="0"/>
              </a:ext>
            </a:extLst>
          </a:blip>
          <a:srcRect t="8207"/>
          <a:stretch/>
        </p:blipFill>
        <p:spPr>
          <a:xfrm>
            <a:off x="3509434" y="2633870"/>
            <a:ext cx="2144268" cy="2423634"/>
          </a:xfrm>
          <a:prstGeom prst="rect">
            <a:avLst/>
          </a:prstGeom>
        </p:spPr>
      </p:pic>
      <p:grpSp>
        <p:nvGrpSpPr>
          <p:cNvPr id="6" name="Group 5"/>
          <p:cNvGrpSpPr/>
          <p:nvPr/>
        </p:nvGrpSpPr>
        <p:grpSpPr>
          <a:xfrm>
            <a:off x="0" y="6102626"/>
            <a:ext cx="9143999" cy="755374"/>
            <a:chOff x="0" y="6102626"/>
            <a:chExt cx="9143999" cy="755374"/>
          </a:xfrm>
        </p:grpSpPr>
        <p:pic>
          <p:nvPicPr>
            <p:cNvPr id="7" name="Picture 6" descr="pptbanner.jpg"/>
            <p:cNvPicPr>
              <a:picLocks noChangeAspect="1"/>
            </p:cNvPicPr>
            <p:nvPr/>
          </p:nvPicPr>
          <p:blipFill rotWithShape="1">
            <a:blip r:embed="rId5">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9" name="Picture 8" descr="pptbanner.jpg"/>
            <p:cNvPicPr>
              <a:picLocks noChangeAspect="1"/>
            </p:cNvPicPr>
            <p:nvPr/>
          </p:nvPicPr>
          <p:blipFill rotWithShape="1">
            <a:blip r:embed="rId5">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0" name="Picture 9" descr="pptbanner.jpg"/>
            <p:cNvPicPr>
              <a:picLocks noChangeAspect="1"/>
            </p:cNvPicPr>
            <p:nvPr/>
          </p:nvPicPr>
          <p:blipFill rotWithShape="1">
            <a:blip r:embed="rId5">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grpSp>
        <p:nvGrpSpPr>
          <p:cNvPr id="16" name="Group 15"/>
          <p:cNvGrpSpPr/>
          <p:nvPr/>
        </p:nvGrpSpPr>
        <p:grpSpPr>
          <a:xfrm>
            <a:off x="2959202" y="2484120"/>
            <a:ext cx="5224678" cy="2820091"/>
            <a:chOff x="3509433" y="2828167"/>
            <a:chExt cx="4262962" cy="1973123"/>
          </a:xfrm>
        </p:grpSpPr>
        <p:pic>
          <p:nvPicPr>
            <p:cNvPr id="12" name="Picture 13"/>
            <p:cNvPicPr>
              <a:picLocks noChangeAspect="1" noChangeArrowheads="1"/>
            </p:cNvPicPr>
            <p:nvPr/>
          </p:nvPicPr>
          <p:blipFill>
            <a:blip r:embed="rId6">
              <a:duotone>
                <a:prstClr val="black"/>
                <a:schemeClr val="accent3">
                  <a:tint val="45000"/>
                  <a:satMod val="400000"/>
                </a:schemeClr>
              </a:duotone>
            </a:blip>
            <a:srcRect l="5949" t="51036" r="77431" b="22075"/>
            <a:stretch>
              <a:fillRect/>
            </a:stretch>
          </p:blipFill>
          <p:spPr bwMode="auto">
            <a:xfrm>
              <a:off x="3574522" y="2828167"/>
              <a:ext cx="1279525"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5"/>
            <p:cNvPicPr>
              <a:picLocks noChangeAspect="1" noChangeArrowheads="1"/>
            </p:cNvPicPr>
            <p:nvPr/>
          </p:nvPicPr>
          <p:blipFill>
            <a:blip r:embed="rId6">
              <a:duotone>
                <a:prstClr val="black"/>
                <a:schemeClr val="accent3">
                  <a:tint val="45000"/>
                  <a:satMod val="400000"/>
                </a:schemeClr>
              </a:duotone>
            </a:blip>
            <a:srcRect l="38461" t="61369" r="57234" b="31113"/>
            <a:stretch>
              <a:fillRect/>
            </a:stretch>
          </p:blipFill>
          <p:spPr bwMode="auto">
            <a:xfrm>
              <a:off x="5818967" y="3593342"/>
              <a:ext cx="331788" cy="361950"/>
            </a:xfrm>
            <a:prstGeom prst="rect">
              <a:avLst/>
            </a:prstGeom>
            <a:noFill/>
            <a:ln>
              <a:noFill/>
            </a:ln>
            <a:effectLst/>
            <a:extLst/>
          </p:spPr>
        </p:pic>
        <p:sp>
          <p:nvSpPr>
            <p:cNvPr id="14" name="Text Box 16"/>
            <p:cNvSpPr txBox="1">
              <a:spLocks noChangeArrowheads="1"/>
            </p:cNvSpPr>
            <p:nvPr/>
          </p:nvSpPr>
          <p:spPr bwMode="auto">
            <a:xfrm>
              <a:off x="3509433" y="4093404"/>
              <a:ext cx="19471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a:ea typeface="ＭＳ Ｐゴシック" charset="0"/>
                </a:rPr>
                <a:t>Human hair</a:t>
              </a:r>
            </a:p>
            <a:p>
              <a:pPr>
                <a:defRPr/>
              </a:pPr>
              <a:r>
                <a:rPr lang="en-US" sz="2000" dirty="0">
                  <a:ea typeface="ＭＳ Ｐゴシック" charset="0"/>
                </a:rPr>
                <a:t>70 micrometers</a:t>
              </a:r>
            </a:p>
          </p:txBody>
        </p:sp>
        <p:sp>
          <p:nvSpPr>
            <p:cNvPr id="15" name="Text Box 17"/>
            <p:cNvSpPr txBox="1">
              <a:spLocks noChangeArrowheads="1"/>
            </p:cNvSpPr>
            <p:nvPr/>
          </p:nvSpPr>
          <p:spPr bwMode="auto">
            <a:xfrm>
              <a:off x="5679266" y="3985454"/>
              <a:ext cx="20931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000" dirty="0">
                  <a:ea typeface="ＭＳ Ｐゴシック" charset="0"/>
                </a:rPr>
                <a:t>Fine particles</a:t>
              </a:r>
            </a:p>
            <a:p>
              <a:pPr>
                <a:defRPr/>
              </a:pPr>
              <a:r>
                <a:rPr lang="en-US" sz="2000" dirty="0">
                  <a:ea typeface="ＭＳ Ｐゴシック" charset="0"/>
                </a:rPr>
                <a:t>2 micrometers</a:t>
              </a:r>
            </a:p>
          </p:txBody>
        </p:sp>
      </p:grpSp>
      <p:sp>
        <p:nvSpPr>
          <p:cNvPr id="17"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4057009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85185E-6 L -0.30434 0.12338 " pathEditMode="relative" rAng="0" ptsTypes="AA">
                                      <p:cBhvr>
                                        <p:cTn id="6" dur="2000" fill="hold"/>
                                        <p:tgtEl>
                                          <p:spTgt spid="8"/>
                                        </p:tgtEl>
                                        <p:attrNameLst>
                                          <p:attrName>ppt_x</p:attrName>
                                          <p:attrName>ppt_y</p:attrName>
                                        </p:attrNameLst>
                                      </p:cBhvr>
                                      <p:rCtr x="-15226" y="6157"/>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1+#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9"/>
            <a:ext cx="7772400" cy="1061508"/>
          </a:xfrm>
        </p:spPr>
        <p:txBody>
          <a:bodyPr/>
          <a:lstStyle/>
          <a:p>
            <a:r>
              <a:rPr lang="en-US" dirty="0" smtClean="0">
                <a:solidFill>
                  <a:srgbClr val="005072"/>
                </a:solidFill>
              </a:rPr>
              <a:t>What is in the air?</a:t>
            </a:r>
            <a:endParaRPr lang="en-US" dirty="0">
              <a:solidFill>
                <a:srgbClr val="005072"/>
              </a:solidFill>
            </a:endParaRPr>
          </a:p>
        </p:txBody>
      </p:sp>
      <p:sp>
        <p:nvSpPr>
          <p:cNvPr id="3" name="TextBox 2"/>
          <p:cNvSpPr txBox="1"/>
          <p:nvPr/>
        </p:nvSpPr>
        <p:spPr>
          <a:xfrm>
            <a:off x="304799" y="1820613"/>
            <a:ext cx="2387679" cy="3785652"/>
          </a:xfrm>
          <a:prstGeom prst="rect">
            <a:avLst/>
          </a:prstGeom>
          <a:solidFill>
            <a:schemeClr val="bg1"/>
          </a:solidFill>
        </p:spPr>
        <p:txBody>
          <a:bodyPr wrap="square" rtlCol="0">
            <a:spAutoFit/>
          </a:bodyPr>
          <a:lstStyle/>
          <a:p>
            <a:pPr>
              <a:spcAft>
                <a:spcPts val="1200"/>
              </a:spcAft>
            </a:pPr>
            <a:r>
              <a:rPr lang="en-US" sz="3000" b="1" dirty="0" smtClean="0">
                <a:solidFill>
                  <a:srgbClr val="005072"/>
                </a:solidFill>
              </a:rPr>
              <a:t>Air Monitoring Stations</a:t>
            </a:r>
          </a:p>
          <a:p>
            <a:pPr>
              <a:spcAft>
                <a:spcPts val="1200"/>
              </a:spcAft>
            </a:pPr>
            <a:endParaRPr lang="en-US" sz="3000" b="1" dirty="0">
              <a:solidFill>
                <a:srgbClr val="005072"/>
              </a:solidFill>
            </a:endParaRPr>
          </a:p>
          <a:p>
            <a:pPr>
              <a:spcAft>
                <a:spcPts val="1200"/>
              </a:spcAft>
            </a:pPr>
            <a:endParaRPr lang="en-US" sz="3000" b="1" dirty="0" smtClean="0">
              <a:solidFill>
                <a:srgbClr val="005072"/>
              </a:solidFill>
            </a:endParaRPr>
          </a:p>
          <a:p>
            <a:pPr>
              <a:spcAft>
                <a:spcPts val="1200"/>
              </a:spcAft>
            </a:pPr>
            <a:r>
              <a:rPr lang="en-US" sz="3000" b="1" dirty="0" smtClean="0">
                <a:solidFill>
                  <a:srgbClr val="005072"/>
                </a:solidFill>
              </a:rPr>
              <a:t>2 stations in Red Deer</a:t>
            </a:r>
            <a:endParaRPr lang="en-US" sz="3000" b="1" dirty="0">
              <a:solidFill>
                <a:srgbClr val="005072"/>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115" y="1820613"/>
            <a:ext cx="5467846"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763" y="6113836"/>
            <a:ext cx="2078037" cy="53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652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8"/>
            <a:ext cx="7772400" cy="1470025"/>
          </a:xfrm>
        </p:spPr>
        <p:txBody>
          <a:bodyPr/>
          <a:lstStyle/>
          <a:p>
            <a:r>
              <a:rPr lang="en-US" dirty="0" smtClean="0">
                <a:solidFill>
                  <a:srgbClr val="005072"/>
                </a:solidFill>
              </a:rPr>
              <a:t>Air Quality Health Index</a:t>
            </a:r>
            <a:endParaRPr lang="en-US" dirty="0">
              <a:solidFill>
                <a:srgbClr val="005072"/>
              </a:solidFill>
            </a:endParaRPr>
          </a:p>
        </p:txBody>
      </p:sp>
      <p:grpSp>
        <p:nvGrpSpPr>
          <p:cNvPr id="8" name="Group 7"/>
          <p:cNvGrpSpPr/>
          <p:nvPr/>
        </p:nvGrpSpPr>
        <p:grpSpPr>
          <a:xfrm>
            <a:off x="0" y="6102626"/>
            <a:ext cx="9143999" cy="755374"/>
            <a:chOff x="0" y="6102626"/>
            <a:chExt cx="9143999" cy="755374"/>
          </a:xfrm>
        </p:grpSpPr>
        <p:pic>
          <p:nvPicPr>
            <p:cNvPr id="5" name="Picture 4"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6" name="Picture 5"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7" name="Picture 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9"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grpSp>
        <p:nvGrpSpPr>
          <p:cNvPr id="19" name="Group 18"/>
          <p:cNvGrpSpPr/>
          <p:nvPr/>
        </p:nvGrpSpPr>
        <p:grpSpPr>
          <a:xfrm>
            <a:off x="459866" y="2724150"/>
            <a:ext cx="8429251" cy="1341967"/>
            <a:chOff x="459866" y="2724150"/>
            <a:chExt cx="8429251" cy="1341967"/>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531" t="31667" r="7597" b="27916"/>
            <a:stretch/>
          </p:blipFill>
          <p:spPr>
            <a:xfrm>
              <a:off x="1066799" y="2724150"/>
              <a:ext cx="7720863" cy="1209675"/>
            </a:xfrm>
            <a:prstGeom prst="rect">
              <a:avLst/>
            </a:prstGeom>
          </p:spPr>
        </p:pic>
        <p:sp>
          <p:nvSpPr>
            <p:cNvPr id="12" name="Rectangle 11"/>
            <p:cNvSpPr/>
            <p:nvPr/>
          </p:nvSpPr>
          <p:spPr>
            <a:xfrm rot="600000">
              <a:off x="2202570" y="3753908"/>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3" name="Rectangle 12"/>
            <p:cNvSpPr/>
            <p:nvPr/>
          </p:nvSpPr>
          <p:spPr>
            <a:xfrm rot="600000">
              <a:off x="4579170" y="3744382"/>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ectangle 13"/>
            <p:cNvSpPr/>
            <p:nvPr/>
          </p:nvSpPr>
          <p:spPr>
            <a:xfrm rot="600000">
              <a:off x="6739564" y="3763433"/>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Rectangle 14"/>
            <p:cNvSpPr/>
            <p:nvPr/>
          </p:nvSpPr>
          <p:spPr>
            <a:xfrm rot="600000">
              <a:off x="8771642" y="3801534"/>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9069" t="31667" r="85841" b="54967"/>
            <a:stretch/>
          </p:blipFill>
          <p:spPr>
            <a:xfrm>
              <a:off x="459866" y="2847976"/>
              <a:ext cx="518034" cy="400050"/>
            </a:xfrm>
            <a:prstGeom prst="rect">
              <a:avLst/>
            </a:prstGeom>
          </p:spPr>
        </p:pic>
      </p:grpSp>
    </p:spTree>
    <p:extLst>
      <p:ext uri="{BB962C8B-B14F-4D97-AF65-F5344CB8AC3E}">
        <p14:creationId xmlns:p14="http://schemas.microsoft.com/office/powerpoint/2010/main" val="2160259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113" y="358317"/>
            <a:ext cx="8557591" cy="1470025"/>
          </a:xfrm>
        </p:spPr>
        <p:txBody>
          <a:bodyPr/>
          <a:lstStyle/>
          <a:p>
            <a:r>
              <a:rPr lang="en-US" dirty="0" smtClean="0">
                <a:solidFill>
                  <a:srgbClr val="005072"/>
                </a:solidFill>
              </a:rPr>
              <a:t>Air Quality Health Index Video</a:t>
            </a:r>
            <a:endParaRPr lang="en-US" dirty="0">
              <a:solidFill>
                <a:srgbClr val="005072"/>
              </a:solidFill>
            </a:endParaRPr>
          </a:p>
        </p:txBody>
      </p:sp>
      <p:grpSp>
        <p:nvGrpSpPr>
          <p:cNvPr id="8" name="Group 7"/>
          <p:cNvGrpSpPr/>
          <p:nvPr/>
        </p:nvGrpSpPr>
        <p:grpSpPr>
          <a:xfrm>
            <a:off x="0" y="6102626"/>
            <a:ext cx="9143999" cy="755374"/>
            <a:chOff x="0" y="6102626"/>
            <a:chExt cx="9143999" cy="755374"/>
          </a:xfrm>
        </p:grpSpPr>
        <p:pic>
          <p:nvPicPr>
            <p:cNvPr id="5" name="Picture 4"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6" name="Picture 5"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7" name="Picture 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0"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pic>
        <p:nvPicPr>
          <p:cNvPr id="3" name="Picture 2">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l="17612"/>
          <a:stretch/>
        </p:blipFill>
        <p:spPr>
          <a:xfrm>
            <a:off x="818852" y="1873141"/>
            <a:ext cx="7533564" cy="3384677"/>
          </a:xfrm>
          <a:prstGeom prst="rect">
            <a:avLst/>
          </a:prstGeom>
        </p:spPr>
      </p:pic>
    </p:spTree>
    <p:extLst>
      <p:ext uri="{BB962C8B-B14F-4D97-AF65-F5344CB8AC3E}">
        <p14:creationId xmlns:p14="http://schemas.microsoft.com/office/powerpoint/2010/main" val="3715898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9"/>
            <a:ext cx="7772400" cy="1061508"/>
          </a:xfrm>
        </p:spPr>
        <p:txBody>
          <a:bodyPr/>
          <a:lstStyle/>
          <a:p>
            <a:r>
              <a:rPr lang="en-US" dirty="0" smtClean="0">
                <a:solidFill>
                  <a:srgbClr val="005072"/>
                </a:solidFill>
              </a:rPr>
              <a:t>What can we do about it?</a:t>
            </a:r>
            <a:endParaRPr lang="en-US" dirty="0">
              <a:solidFill>
                <a:srgbClr val="005072"/>
              </a:solidFill>
            </a:endParaRPr>
          </a:p>
        </p:txBody>
      </p:sp>
      <p:sp>
        <p:nvSpPr>
          <p:cNvPr id="3" name="TextBox 2"/>
          <p:cNvSpPr txBox="1"/>
          <p:nvPr/>
        </p:nvSpPr>
        <p:spPr>
          <a:xfrm>
            <a:off x="643094" y="2133758"/>
            <a:ext cx="8295219" cy="887487"/>
          </a:xfrm>
          <a:prstGeom prst="rect">
            <a:avLst/>
          </a:prstGeom>
          <a:noFill/>
        </p:spPr>
        <p:txBody>
          <a:bodyPr wrap="square" rtlCol="0">
            <a:spAutoFit/>
          </a:bodyPr>
          <a:lstStyle/>
          <a:p>
            <a:pPr>
              <a:lnSpc>
                <a:spcPts val="3000"/>
              </a:lnSpc>
            </a:pPr>
            <a:r>
              <a:rPr lang="en-US" sz="3600" dirty="0" smtClean="0">
                <a:solidFill>
                  <a:srgbClr val="0091D2"/>
                </a:solidFill>
              </a:rPr>
              <a:t>EVERYONE</a:t>
            </a:r>
            <a:r>
              <a:rPr lang="en-US" sz="3600" dirty="0">
                <a:solidFill>
                  <a:srgbClr val="005072"/>
                </a:solidFill>
              </a:rPr>
              <a:t> </a:t>
            </a:r>
            <a:endParaRPr lang="en-US" sz="3600" dirty="0" smtClean="0">
              <a:solidFill>
                <a:srgbClr val="005072"/>
              </a:solidFill>
            </a:endParaRPr>
          </a:p>
          <a:p>
            <a:pPr>
              <a:lnSpc>
                <a:spcPts val="3000"/>
              </a:lnSpc>
            </a:pPr>
            <a:r>
              <a:rPr lang="en-US" sz="3600" dirty="0">
                <a:solidFill>
                  <a:srgbClr val="005072"/>
                </a:solidFill>
              </a:rPr>
              <a:t>	</a:t>
            </a:r>
            <a:r>
              <a:rPr lang="en-US" sz="3600" dirty="0" smtClean="0">
                <a:solidFill>
                  <a:srgbClr val="005072"/>
                </a:solidFill>
              </a:rPr>
              <a:t>	</a:t>
            </a:r>
            <a:r>
              <a:rPr lang="en-US" sz="3200" dirty="0" smtClean="0">
                <a:solidFill>
                  <a:srgbClr val="005072"/>
                </a:solidFill>
              </a:rPr>
              <a:t>can check the </a:t>
            </a:r>
            <a:r>
              <a:rPr lang="en-US" sz="3200" b="1" dirty="0" smtClean="0">
                <a:solidFill>
                  <a:srgbClr val="005072"/>
                </a:solidFill>
              </a:rPr>
              <a:t>Air Quality Health Index</a:t>
            </a:r>
            <a:endParaRPr lang="en-US" sz="3200" b="1" dirty="0">
              <a:solidFill>
                <a:srgbClr val="005072"/>
              </a:solidFill>
            </a:endParaRPr>
          </a:p>
        </p:txBody>
      </p:sp>
      <p:sp>
        <p:nvSpPr>
          <p:cNvPr id="10" name="TextBox 9"/>
          <p:cNvSpPr txBox="1"/>
          <p:nvPr/>
        </p:nvSpPr>
        <p:spPr>
          <a:xfrm>
            <a:off x="0" y="4863998"/>
            <a:ext cx="9143999" cy="707886"/>
          </a:xfrm>
          <a:prstGeom prst="rect">
            <a:avLst/>
          </a:prstGeom>
          <a:noFill/>
        </p:spPr>
        <p:txBody>
          <a:bodyPr wrap="square" rtlCol="0">
            <a:spAutoFit/>
          </a:bodyPr>
          <a:lstStyle/>
          <a:p>
            <a:pPr algn="ctr"/>
            <a:r>
              <a:rPr lang="en-US" sz="4000" dirty="0" smtClean="0">
                <a:solidFill>
                  <a:srgbClr val="00AAD2"/>
                </a:solidFill>
                <a:hlinkClick r:id="rId3"/>
              </a:rPr>
              <a:t>airquality.alberta.ca</a:t>
            </a:r>
            <a:endParaRPr lang="en-US" sz="4000" dirty="0">
              <a:solidFill>
                <a:srgbClr val="00AAD2"/>
              </a:solidFill>
            </a:endParaRPr>
          </a:p>
        </p:txBody>
      </p:sp>
      <p:grpSp>
        <p:nvGrpSpPr>
          <p:cNvPr id="20" name="Group 19"/>
          <p:cNvGrpSpPr/>
          <p:nvPr/>
        </p:nvGrpSpPr>
        <p:grpSpPr>
          <a:xfrm>
            <a:off x="0" y="6102626"/>
            <a:ext cx="9143999" cy="755374"/>
            <a:chOff x="0" y="6102626"/>
            <a:chExt cx="9143999" cy="755374"/>
          </a:xfrm>
        </p:grpSpPr>
        <p:pic>
          <p:nvPicPr>
            <p:cNvPr id="21" name="Picture 20" descr="pptbanner.jpg"/>
            <p:cNvPicPr>
              <a:picLocks noChangeAspect="1"/>
            </p:cNvPicPr>
            <p:nvPr/>
          </p:nvPicPr>
          <p:blipFill rotWithShape="1">
            <a:blip r:embed="rId4">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22" name="Picture 21" descr="pptbanner.jpg"/>
            <p:cNvPicPr>
              <a:picLocks noChangeAspect="1"/>
            </p:cNvPicPr>
            <p:nvPr/>
          </p:nvPicPr>
          <p:blipFill rotWithShape="1">
            <a:blip r:embed="rId4">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23" name="Picture 22" descr="pptbanner.jpg"/>
            <p:cNvPicPr>
              <a:picLocks noChangeAspect="1"/>
            </p:cNvPicPr>
            <p:nvPr/>
          </p:nvPicPr>
          <p:blipFill rotWithShape="1">
            <a:blip r:embed="rId4">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grpSp>
        <p:nvGrpSpPr>
          <p:cNvPr id="13" name="Group 12"/>
          <p:cNvGrpSpPr/>
          <p:nvPr/>
        </p:nvGrpSpPr>
        <p:grpSpPr>
          <a:xfrm>
            <a:off x="432806" y="3262841"/>
            <a:ext cx="8429251" cy="1341967"/>
            <a:chOff x="459866" y="2724150"/>
            <a:chExt cx="8429251" cy="1341967"/>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6531" t="31667" r="7597" b="27916"/>
            <a:stretch/>
          </p:blipFill>
          <p:spPr>
            <a:xfrm>
              <a:off x="1066799" y="2724150"/>
              <a:ext cx="7720863" cy="1209675"/>
            </a:xfrm>
            <a:prstGeom prst="rect">
              <a:avLst/>
            </a:prstGeom>
          </p:spPr>
        </p:pic>
        <p:sp>
          <p:nvSpPr>
            <p:cNvPr id="15" name="Rectangle 14"/>
            <p:cNvSpPr/>
            <p:nvPr/>
          </p:nvSpPr>
          <p:spPr>
            <a:xfrm rot="600000">
              <a:off x="2202570" y="3753908"/>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Rectangle 15"/>
            <p:cNvSpPr/>
            <p:nvPr/>
          </p:nvSpPr>
          <p:spPr>
            <a:xfrm rot="600000">
              <a:off x="4579170" y="3744382"/>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7" name="Rectangle 16"/>
            <p:cNvSpPr/>
            <p:nvPr/>
          </p:nvSpPr>
          <p:spPr>
            <a:xfrm rot="600000">
              <a:off x="6739564" y="3763433"/>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Rectangle 17"/>
            <p:cNvSpPr/>
            <p:nvPr/>
          </p:nvSpPr>
          <p:spPr>
            <a:xfrm rot="600000">
              <a:off x="8771642" y="3801534"/>
              <a:ext cx="117475" cy="26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9069" t="31667" r="85841" b="54967"/>
            <a:stretch/>
          </p:blipFill>
          <p:spPr>
            <a:xfrm>
              <a:off x="459866" y="2847976"/>
              <a:ext cx="518034" cy="400050"/>
            </a:xfrm>
            <a:prstGeom prst="rect">
              <a:avLst/>
            </a:prstGeom>
          </p:spPr>
        </p:pic>
      </p:grpSp>
    </p:spTree>
    <p:extLst>
      <p:ext uri="{BB962C8B-B14F-4D97-AF65-F5344CB8AC3E}">
        <p14:creationId xmlns:p14="http://schemas.microsoft.com/office/powerpoint/2010/main" val="3203193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190" y="196639"/>
            <a:ext cx="7772400" cy="1061508"/>
          </a:xfrm>
        </p:spPr>
        <p:txBody>
          <a:bodyPr/>
          <a:lstStyle/>
          <a:p>
            <a:r>
              <a:rPr lang="en-US" dirty="0" smtClean="0">
                <a:solidFill>
                  <a:srgbClr val="005072"/>
                </a:solidFill>
              </a:rPr>
              <a:t>What can we do about it?</a:t>
            </a:r>
            <a:endParaRPr lang="en-US" dirty="0">
              <a:solidFill>
                <a:srgbClr val="005072"/>
              </a:solidFill>
            </a:endParaRPr>
          </a:p>
        </p:txBody>
      </p:sp>
      <p:sp>
        <p:nvSpPr>
          <p:cNvPr id="4" name="TextBox 3"/>
          <p:cNvSpPr txBox="1"/>
          <p:nvPr/>
        </p:nvSpPr>
        <p:spPr>
          <a:xfrm>
            <a:off x="426720" y="1409033"/>
            <a:ext cx="8305800" cy="4693593"/>
          </a:xfrm>
          <a:prstGeom prst="rect">
            <a:avLst/>
          </a:prstGeom>
          <a:noFill/>
        </p:spPr>
        <p:txBody>
          <a:bodyPr wrap="square" rtlCol="0">
            <a:spAutoFit/>
          </a:bodyPr>
          <a:lstStyle/>
          <a:p>
            <a:r>
              <a:rPr lang="en-US" sz="2300" b="1" dirty="0" smtClean="0"/>
              <a:t>Examine your school’s air quality habits: </a:t>
            </a:r>
          </a:p>
          <a:p>
            <a:endParaRPr lang="en-US" sz="2300" dirty="0"/>
          </a:p>
          <a:p>
            <a:pPr marL="342900" indent="-342900">
              <a:buFont typeface="Arial" panose="020B0604020202020204" pitchFamily="34" charset="0"/>
              <a:buChar char="•"/>
            </a:pPr>
            <a:r>
              <a:rPr lang="en-US" sz="2300" dirty="0" smtClean="0"/>
              <a:t>Reduce your electricity use</a:t>
            </a:r>
          </a:p>
          <a:p>
            <a:endParaRPr lang="en-US" sz="2300" dirty="0"/>
          </a:p>
          <a:p>
            <a:pPr marL="342900" indent="-342900">
              <a:buFont typeface="Arial" panose="020B0604020202020204" pitchFamily="34" charset="0"/>
              <a:buChar char="•"/>
            </a:pPr>
            <a:r>
              <a:rPr lang="en-US" sz="2300" dirty="0" smtClean="0"/>
              <a:t>Use different forms of transportation</a:t>
            </a:r>
          </a:p>
          <a:p>
            <a:endParaRPr lang="en-US" sz="2300" dirty="0"/>
          </a:p>
          <a:p>
            <a:pPr marL="342900" indent="-342900">
              <a:buFont typeface="Arial" panose="020B0604020202020204" pitchFamily="34" charset="0"/>
              <a:buChar char="•"/>
            </a:pPr>
            <a:r>
              <a:rPr lang="en-US" sz="2300" dirty="0" smtClean="0"/>
              <a:t>Start an idle free education campaign</a:t>
            </a:r>
          </a:p>
          <a:p>
            <a:endParaRPr lang="en-US" sz="2300" dirty="0"/>
          </a:p>
          <a:p>
            <a:pPr marL="342900" indent="-342900">
              <a:buFont typeface="Arial" panose="020B0604020202020204" pitchFamily="34" charset="0"/>
              <a:buChar char="•"/>
            </a:pPr>
            <a:r>
              <a:rPr lang="en-US" sz="2300" dirty="0" smtClean="0"/>
              <a:t>Reduce, reuse, recycle</a:t>
            </a:r>
          </a:p>
          <a:p>
            <a:endParaRPr lang="en-US" sz="2300" dirty="0"/>
          </a:p>
          <a:p>
            <a:pPr marL="342900" indent="-342900">
              <a:buFont typeface="Arial" panose="020B0604020202020204" pitchFamily="34" charset="0"/>
              <a:buChar char="•"/>
            </a:pPr>
            <a:r>
              <a:rPr lang="en-US" sz="2300" dirty="0" smtClean="0"/>
              <a:t>Avoid using chemical products</a:t>
            </a:r>
          </a:p>
          <a:p>
            <a:endParaRPr lang="en-US" sz="2300" dirty="0"/>
          </a:p>
          <a:p>
            <a:pPr marL="342900" indent="-342900">
              <a:buFont typeface="Arial" panose="020B0604020202020204" pitchFamily="34" charset="0"/>
              <a:buChar char="•"/>
            </a:pPr>
            <a:r>
              <a:rPr lang="en-US" sz="2300" dirty="0" smtClean="0"/>
              <a:t>Reduce the school’s heat loss</a:t>
            </a:r>
            <a:endParaRPr lang="en-US" sz="2300" dirty="0"/>
          </a:p>
        </p:txBody>
      </p:sp>
      <p:pic>
        <p:nvPicPr>
          <p:cNvPr id="1026" name="Picture 2" descr="\\CRDNET.CA\ProfileData\Desktops\BaileyD\Desktop\CORD-LOGO--2-C---COLOUR-(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940" y="6094246"/>
            <a:ext cx="2087880" cy="54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632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8"/>
            <a:ext cx="7772400" cy="1470025"/>
          </a:xfrm>
        </p:spPr>
        <p:txBody>
          <a:bodyPr/>
          <a:lstStyle/>
          <a:p>
            <a:pPr algn="l"/>
            <a:r>
              <a:rPr lang="en-US" dirty="0">
                <a:solidFill>
                  <a:srgbClr val="005072"/>
                </a:solidFill>
              </a:rPr>
              <a:t>Air quality affects us</a:t>
            </a:r>
            <a:r>
              <a:rPr lang="en-US" dirty="0" smtClean="0">
                <a:solidFill>
                  <a:srgbClr val="005072"/>
                </a:solidFill>
              </a:rPr>
              <a:t>.</a:t>
            </a:r>
            <a:endParaRPr lang="en-US" dirty="0">
              <a:solidFill>
                <a:srgbClr val="005072"/>
              </a:solidFill>
            </a:endParaRPr>
          </a:p>
        </p:txBody>
      </p:sp>
      <p:grpSp>
        <p:nvGrpSpPr>
          <p:cNvPr id="16" name="Group 15"/>
          <p:cNvGrpSpPr/>
          <p:nvPr/>
        </p:nvGrpSpPr>
        <p:grpSpPr>
          <a:xfrm>
            <a:off x="0" y="6102626"/>
            <a:ext cx="9143999" cy="755374"/>
            <a:chOff x="0" y="6102626"/>
            <a:chExt cx="9143999" cy="755374"/>
          </a:xfrm>
        </p:grpSpPr>
        <p:pic>
          <p:nvPicPr>
            <p:cNvPr id="17" name="Picture 1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8" name="Picture 1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9" name="Picture 18"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7" name="Title 1"/>
          <p:cNvSpPr txBox="1">
            <a:spLocks/>
          </p:cNvSpPr>
          <p:nvPr/>
        </p:nvSpPr>
        <p:spPr>
          <a:xfrm>
            <a:off x="795133" y="3104833"/>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solidFill>
                  <a:srgbClr val="005072"/>
                </a:solidFill>
              </a:rPr>
              <a:t>We affect air quality.</a:t>
            </a:r>
            <a:endParaRPr lang="en-US" dirty="0">
              <a:solidFill>
                <a:srgbClr val="005072"/>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704" y="4669495"/>
            <a:ext cx="2179983" cy="6267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916" y="1935343"/>
            <a:ext cx="1943039" cy="9707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930" y="1773635"/>
            <a:ext cx="952106" cy="129412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2379" y="4669495"/>
            <a:ext cx="1375786" cy="693052"/>
          </a:xfrm>
          <a:prstGeom prst="rect">
            <a:avLst/>
          </a:prstGeom>
        </p:spPr>
      </p:pic>
      <p:sp>
        <p:nvSpPr>
          <p:cNvPr id="12"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81319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6102626"/>
            <a:ext cx="9143999" cy="755374"/>
            <a:chOff x="0" y="6102626"/>
            <a:chExt cx="9143999" cy="755374"/>
          </a:xfrm>
        </p:grpSpPr>
        <p:pic>
          <p:nvPicPr>
            <p:cNvPr id="7" name="Picture 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8" name="Picture 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0" name="Picture 9"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
        <p:nvSpPr>
          <p:cNvPr id="12" name="Title 1"/>
          <p:cNvSpPr txBox="1">
            <a:spLocks/>
          </p:cNvSpPr>
          <p:nvPr/>
        </p:nvSpPr>
        <p:spPr>
          <a:xfrm>
            <a:off x="787400" y="547159"/>
            <a:ext cx="7772400" cy="106150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5072"/>
                </a:solidFill>
              </a:rPr>
              <a:t>LET’S PLAY A GAME!</a:t>
            </a:r>
            <a:endParaRPr lang="en-US" dirty="0">
              <a:solidFill>
                <a:srgbClr val="005072"/>
              </a:solidFill>
            </a:endParaRPr>
          </a:p>
        </p:txBody>
      </p:sp>
      <p:sp>
        <p:nvSpPr>
          <p:cNvPr id="13" name="Rectangle 4"/>
          <p:cNvSpPr>
            <a:spLocks noChangeArrowheads="1"/>
          </p:cNvSpPr>
          <p:nvPr/>
        </p:nvSpPr>
        <p:spPr bwMode="auto">
          <a:xfrm>
            <a:off x="609600" y="1804988"/>
            <a:ext cx="81534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p>
            <a:pPr algn="ctr" eaLnBrk="0" hangingPunct="0"/>
            <a:endParaRPr lang="en-US" sz="4800"/>
          </a:p>
          <a:p>
            <a:pPr algn="ctr" eaLnBrk="0" hangingPunct="0">
              <a:lnSpc>
                <a:spcPct val="140000"/>
              </a:lnSpc>
            </a:pPr>
            <a:r>
              <a:rPr lang="en-US" sz="4800" b="1">
                <a:latin typeface="Arial" charset="0"/>
              </a:rPr>
              <a:t>Play the Air Quality</a:t>
            </a:r>
            <a:br>
              <a:rPr lang="en-US" sz="4800" b="1">
                <a:latin typeface="Arial" charset="0"/>
              </a:rPr>
            </a:br>
            <a:r>
              <a:rPr lang="en-US" sz="4800" b="1">
                <a:latin typeface="Arial" charset="0"/>
              </a:rPr>
              <a:t>Jeopardy Game</a:t>
            </a:r>
            <a:endParaRPr lang="en-US" sz="4800">
              <a:latin typeface="Arial" charset="0"/>
            </a:endParaRPr>
          </a:p>
        </p:txBody>
      </p:sp>
      <p:sp>
        <p:nvSpPr>
          <p:cNvPr id="14" name="Rectangle 3">
            <a:hlinkClick r:id="rId4" action="ppaction://hlinkpres?slideindex=1&amp;slidetitle="/>
          </p:cNvPr>
          <p:cNvSpPr>
            <a:spLocks noChangeArrowheads="1"/>
          </p:cNvSpPr>
          <p:nvPr/>
        </p:nvSpPr>
        <p:spPr bwMode="auto">
          <a:xfrm>
            <a:off x="533400" y="2366963"/>
            <a:ext cx="8229600" cy="2959100"/>
          </a:xfrm>
          <a:prstGeom prst="rect">
            <a:avLst/>
          </a:prstGeom>
          <a:solidFill>
            <a:srgbClr val="00B0F0">
              <a:alpha val="18039"/>
            </a:srgbClr>
          </a:solidFill>
          <a:ln>
            <a:noFill/>
          </a:ln>
          <a:effectLst/>
        </p:spPr>
        <p:txBody>
          <a:bodyPr wrap="none" anchor="ctr"/>
          <a:lstStyle/>
          <a:p>
            <a:endParaRPr lang="en-CA"/>
          </a:p>
        </p:txBody>
      </p:sp>
    </p:spTree>
    <p:extLst>
      <p:ext uri="{BB962C8B-B14F-4D97-AF65-F5344CB8AC3E}">
        <p14:creationId xmlns:p14="http://schemas.microsoft.com/office/powerpoint/2010/main" val="2100132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D908BA6B-1B19-4CF1-9F41-8884A8376D80}" type="datetime12">
              <a:rPr lang="en-US" smtClean="0"/>
              <a:t>10:49 AM</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1" y="-60960"/>
            <a:ext cx="9644063" cy="725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07920" y="1706880"/>
            <a:ext cx="3666650" cy="1569660"/>
          </a:xfrm>
          <a:prstGeom prst="rect">
            <a:avLst/>
          </a:prstGeom>
          <a:noFill/>
        </p:spPr>
        <p:txBody>
          <a:bodyPr wrap="square" rtlCol="0">
            <a:spAutoFit/>
          </a:bodyPr>
          <a:lstStyle/>
          <a:p>
            <a:r>
              <a:rPr lang="en-US" sz="9600" b="1" dirty="0" smtClean="0">
                <a:solidFill>
                  <a:schemeClr val="bg1"/>
                </a:solidFill>
              </a:rPr>
              <a:t>AIR</a:t>
            </a:r>
            <a:endParaRPr lang="en-US" sz="9600" b="1" dirty="0">
              <a:solidFill>
                <a:schemeClr val="bg1"/>
              </a:solidFill>
            </a:endParaRPr>
          </a:p>
        </p:txBody>
      </p:sp>
    </p:spTree>
    <p:extLst>
      <p:ext uri="{BB962C8B-B14F-4D97-AF65-F5344CB8AC3E}">
        <p14:creationId xmlns:p14="http://schemas.microsoft.com/office/powerpoint/2010/main" val="3897347030"/>
      </p:ext>
    </p:extLst>
  </p:cSld>
  <p:clrMapOvr>
    <a:masterClrMapping/>
  </p:clrMapOvr>
  <mc:AlternateContent xmlns:mc="http://schemas.openxmlformats.org/markup-compatibility/2006" xmlns:p14="http://schemas.microsoft.com/office/powerpoint/2010/main">
    <mc:Choice Requires="p14">
      <p:transition spd="slow" p14:dur="2000" advTm="10005"/>
    </mc:Choice>
    <mc:Fallback xmlns="">
      <p:transition spd="slow" advTm="1000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89">
            <a:hlinkClick r:id="" action="ppaction://noaction" highlightClick="1"/>
          </p:cNvPr>
          <p:cNvSpPr>
            <a:spLocks noChangeArrowheads="1"/>
          </p:cNvSpPr>
          <p:nvPr/>
        </p:nvSpPr>
        <p:spPr bwMode="auto">
          <a:xfrm>
            <a:off x="0" y="2862263"/>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endParaRPr>
          </a:p>
        </p:txBody>
      </p:sp>
      <p:sp>
        <p:nvSpPr>
          <p:cNvPr id="2051" name="AutoShape 91">
            <a:hlinkClick r:id="" action="ppaction://noaction" highlightClick="1"/>
          </p:cNvPr>
          <p:cNvSpPr>
            <a:spLocks noChangeArrowheads="1"/>
          </p:cNvSpPr>
          <p:nvPr/>
        </p:nvSpPr>
        <p:spPr bwMode="auto">
          <a:xfrm>
            <a:off x="0" y="4187825"/>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hlinkClick r:id="" action="ppaction://noaction"/>
            </a:endParaRPr>
          </a:p>
        </p:txBody>
      </p:sp>
      <p:sp>
        <p:nvSpPr>
          <p:cNvPr id="2052" name="AutoShape 101">
            <a:hlinkClick r:id="" action="ppaction://noaction" highlightClick="1"/>
          </p:cNvPr>
          <p:cNvSpPr>
            <a:spLocks noChangeArrowheads="1"/>
          </p:cNvSpPr>
          <p:nvPr/>
        </p:nvSpPr>
        <p:spPr bwMode="auto">
          <a:xfrm>
            <a:off x="2295525" y="1531938"/>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1 point</a:t>
            </a:r>
            <a:endParaRPr lang="en-US" b="1" u="sng" dirty="0">
              <a:solidFill>
                <a:srgbClr val="FFFF00"/>
              </a:solidFill>
              <a:latin typeface="Arial" charset="0"/>
            </a:endParaRPr>
          </a:p>
        </p:txBody>
      </p:sp>
      <p:sp>
        <p:nvSpPr>
          <p:cNvPr id="2053" name="AutoShape 102">
            <a:hlinkClick r:id="" action="ppaction://noaction" highlightClick="1"/>
          </p:cNvPr>
          <p:cNvSpPr>
            <a:spLocks noChangeArrowheads="1"/>
          </p:cNvSpPr>
          <p:nvPr/>
        </p:nvSpPr>
        <p:spPr bwMode="auto">
          <a:xfrm>
            <a:off x="2295525" y="2862263"/>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hlinkClick r:id="" action="ppaction://noaction"/>
            </a:endParaRPr>
          </a:p>
        </p:txBody>
      </p:sp>
      <p:sp>
        <p:nvSpPr>
          <p:cNvPr id="2054" name="AutoShape 105">
            <a:hlinkClick r:id="" action="ppaction://noaction" highlightClick="1"/>
          </p:cNvPr>
          <p:cNvSpPr>
            <a:spLocks noChangeArrowheads="1"/>
          </p:cNvSpPr>
          <p:nvPr/>
        </p:nvSpPr>
        <p:spPr bwMode="auto">
          <a:xfrm>
            <a:off x="4572000" y="5518150"/>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4 point</a:t>
            </a:r>
            <a:endParaRPr lang="en-US" b="1" u="sng" dirty="0">
              <a:solidFill>
                <a:srgbClr val="FFFF00"/>
              </a:solidFill>
              <a:latin typeface="Arial" charset="0"/>
            </a:endParaRPr>
          </a:p>
        </p:txBody>
      </p:sp>
      <p:sp>
        <p:nvSpPr>
          <p:cNvPr id="2055" name="AutoShape 106">
            <a:hlinkClick r:id="" action="ppaction://noaction" highlightClick="1"/>
          </p:cNvPr>
          <p:cNvSpPr>
            <a:spLocks noChangeArrowheads="1"/>
          </p:cNvSpPr>
          <p:nvPr/>
        </p:nvSpPr>
        <p:spPr bwMode="auto">
          <a:xfrm>
            <a:off x="4572000" y="1531938"/>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1 point</a:t>
            </a:r>
            <a:endParaRPr lang="en-US" b="1" u="sng" dirty="0">
              <a:solidFill>
                <a:srgbClr val="FFFF00"/>
              </a:solidFill>
              <a:latin typeface="Arial" charset="0"/>
            </a:endParaRPr>
          </a:p>
        </p:txBody>
      </p:sp>
      <p:sp>
        <p:nvSpPr>
          <p:cNvPr id="2056" name="AutoShape 107">
            <a:hlinkClick r:id="" action="ppaction://noaction" highlightClick="1"/>
          </p:cNvPr>
          <p:cNvSpPr>
            <a:spLocks noChangeArrowheads="1"/>
          </p:cNvSpPr>
          <p:nvPr/>
        </p:nvSpPr>
        <p:spPr bwMode="auto">
          <a:xfrm>
            <a:off x="4572000" y="2862263"/>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endParaRPr>
          </a:p>
        </p:txBody>
      </p:sp>
      <p:sp>
        <p:nvSpPr>
          <p:cNvPr id="2057" name="AutoShape 108">
            <a:hlinkClick r:id="" action="ppaction://noaction" highlightClick="1"/>
          </p:cNvPr>
          <p:cNvSpPr>
            <a:spLocks noChangeArrowheads="1"/>
          </p:cNvSpPr>
          <p:nvPr/>
        </p:nvSpPr>
        <p:spPr bwMode="auto">
          <a:xfrm>
            <a:off x="2295525" y="4187825"/>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3 point</a:t>
            </a:r>
            <a:endParaRPr lang="en-US" b="1" u="sng" dirty="0">
              <a:solidFill>
                <a:srgbClr val="FFFF00"/>
              </a:solidFill>
              <a:latin typeface="Arial" charset="0"/>
            </a:endParaRPr>
          </a:p>
        </p:txBody>
      </p:sp>
      <p:sp>
        <p:nvSpPr>
          <p:cNvPr id="2058" name="AutoShape 109">
            <a:hlinkClick r:id="" action="ppaction://noaction" highlightClick="1"/>
          </p:cNvPr>
          <p:cNvSpPr>
            <a:spLocks noChangeArrowheads="1"/>
          </p:cNvSpPr>
          <p:nvPr/>
        </p:nvSpPr>
        <p:spPr bwMode="auto">
          <a:xfrm>
            <a:off x="4572000" y="4187825"/>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3 point</a:t>
            </a:r>
            <a:endParaRPr lang="en-US" b="1" u="sng" dirty="0">
              <a:solidFill>
                <a:srgbClr val="FFFF00"/>
              </a:solidFill>
              <a:latin typeface="Arial" charset="0"/>
            </a:endParaRPr>
          </a:p>
        </p:txBody>
      </p:sp>
      <p:sp>
        <p:nvSpPr>
          <p:cNvPr id="2059" name="AutoShape 110">
            <a:hlinkClick r:id="" action="ppaction://noaction" highlightClick="1"/>
          </p:cNvPr>
          <p:cNvSpPr>
            <a:spLocks noChangeArrowheads="1"/>
          </p:cNvSpPr>
          <p:nvPr/>
        </p:nvSpPr>
        <p:spPr bwMode="auto">
          <a:xfrm>
            <a:off x="0" y="5518150"/>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4 point</a:t>
            </a:r>
            <a:endParaRPr lang="en-US" b="1" u="sng" dirty="0">
              <a:solidFill>
                <a:srgbClr val="FFFF00"/>
              </a:solidFill>
              <a:latin typeface="Arial" charset="0"/>
            </a:endParaRPr>
          </a:p>
        </p:txBody>
      </p:sp>
      <p:sp>
        <p:nvSpPr>
          <p:cNvPr id="2060" name="AutoShape 111">
            <a:hlinkClick r:id="" action="ppaction://noaction" highlightClick="1"/>
          </p:cNvPr>
          <p:cNvSpPr>
            <a:spLocks noChangeArrowheads="1"/>
          </p:cNvSpPr>
          <p:nvPr/>
        </p:nvSpPr>
        <p:spPr bwMode="auto">
          <a:xfrm>
            <a:off x="6848475" y="1536700"/>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1 point</a:t>
            </a:r>
            <a:endParaRPr lang="en-US" b="1" u="sng" dirty="0">
              <a:solidFill>
                <a:srgbClr val="FFFF00"/>
              </a:solidFill>
              <a:latin typeface="Arial" charset="0"/>
            </a:endParaRPr>
          </a:p>
        </p:txBody>
      </p:sp>
      <p:sp>
        <p:nvSpPr>
          <p:cNvPr id="2061" name="AutoShape 112">
            <a:hlinkClick r:id="" action="ppaction://noaction" highlightClick="1"/>
          </p:cNvPr>
          <p:cNvSpPr>
            <a:spLocks noChangeArrowheads="1"/>
          </p:cNvSpPr>
          <p:nvPr/>
        </p:nvSpPr>
        <p:spPr bwMode="auto">
          <a:xfrm>
            <a:off x="6848475" y="2862263"/>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endParaRPr>
          </a:p>
        </p:txBody>
      </p:sp>
      <p:sp>
        <p:nvSpPr>
          <p:cNvPr id="2062" name="AutoShape 113">
            <a:hlinkClick r:id="" action="ppaction://noaction" highlightClick="1"/>
          </p:cNvPr>
          <p:cNvSpPr>
            <a:spLocks noChangeArrowheads="1"/>
          </p:cNvSpPr>
          <p:nvPr/>
        </p:nvSpPr>
        <p:spPr bwMode="auto">
          <a:xfrm>
            <a:off x="6848475" y="4187825"/>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3 point</a:t>
            </a:r>
            <a:endParaRPr lang="en-US" b="1" u="sng" dirty="0">
              <a:solidFill>
                <a:srgbClr val="FFFF00"/>
              </a:solidFill>
              <a:latin typeface="Arial" charset="0"/>
            </a:endParaRPr>
          </a:p>
        </p:txBody>
      </p:sp>
      <p:sp>
        <p:nvSpPr>
          <p:cNvPr id="2063" name="AutoShape 117">
            <a:hlinkClick r:id="" action="ppaction://noaction" highlightClick="1"/>
          </p:cNvPr>
          <p:cNvSpPr>
            <a:spLocks noChangeArrowheads="1"/>
          </p:cNvSpPr>
          <p:nvPr/>
        </p:nvSpPr>
        <p:spPr bwMode="auto">
          <a:xfrm>
            <a:off x="2295525" y="5518150"/>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endParaRPr lang="en-US" b="1" dirty="0">
              <a:solidFill>
                <a:schemeClr val="bg1"/>
              </a:solidFill>
              <a:latin typeface="Arial" charset="0"/>
            </a:endParaRPr>
          </a:p>
        </p:txBody>
      </p:sp>
      <p:sp>
        <p:nvSpPr>
          <p:cNvPr id="2064" name="AutoShape 120">
            <a:hlinkClick r:id="" action="ppaction://noaction" highlightClick="1"/>
          </p:cNvPr>
          <p:cNvSpPr>
            <a:spLocks noChangeArrowheads="1"/>
          </p:cNvSpPr>
          <p:nvPr/>
        </p:nvSpPr>
        <p:spPr bwMode="auto">
          <a:xfrm>
            <a:off x="6848475" y="5518150"/>
            <a:ext cx="2286000" cy="1325563"/>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4 point</a:t>
            </a:r>
            <a:endParaRPr lang="en-US" b="1" u="sng" dirty="0">
              <a:solidFill>
                <a:srgbClr val="FFFF00"/>
              </a:solidFill>
              <a:latin typeface="Arial" charset="0"/>
            </a:endParaRPr>
          </a:p>
        </p:txBody>
      </p:sp>
      <p:sp>
        <p:nvSpPr>
          <p:cNvPr id="2065" name="AutoShape 40">
            <a:hlinkClick r:id="" action="ppaction://noaction" highlightClick="1"/>
          </p:cNvPr>
          <p:cNvSpPr>
            <a:spLocks noChangeArrowheads="1"/>
          </p:cNvSpPr>
          <p:nvPr/>
        </p:nvSpPr>
        <p:spPr bwMode="auto">
          <a:xfrm>
            <a:off x="0" y="1531938"/>
            <a:ext cx="2286000" cy="1325562"/>
          </a:xfrm>
          <a:prstGeom prst="actionButtonBlank">
            <a:avLst/>
          </a:prstGeom>
          <a:solidFill>
            <a:srgbClr val="006699"/>
          </a:solidFill>
          <a:ln w="9525">
            <a:solidFill>
              <a:schemeClr val="tx1"/>
            </a:solidFill>
            <a:miter lim="800000"/>
            <a:headEnd/>
            <a:tailEnd/>
          </a:ln>
        </p:spPr>
        <p:txBody>
          <a:bodyPr wrap="none" anchor="ctr"/>
          <a:lstStyle/>
          <a:p>
            <a:pPr algn="ctr" eaLnBrk="0" hangingPunct="0"/>
            <a:r>
              <a:rPr lang="en-US" b="1" u="sng" dirty="0" smtClean="0">
                <a:solidFill>
                  <a:srgbClr val="FFFF00"/>
                </a:solidFill>
                <a:latin typeface="Arial" charset="0"/>
              </a:rPr>
              <a:t>1 point</a:t>
            </a:r>
            <a:endParaRPr lang="en-US" b="1" u="sng" dirty="0">
              <a:solidFill>
                <a:srgbClr val="FFFF00"/>
              </a:solidFill>
              <a:latin typeface="Arial" charset="0"/>
            </a:endParaRPr>
          </a:p>
        </p:txBody>
      </p:sp>
      <p:sp>
        <p:nvSpPr>
          <p:cNvPr id="2066" name="Rectangle 58"/>
          <p:cNvSpPr>
            <a:spLocks noChangeArrowheads="1"/>
          </p:cNvSpPr>
          <p:nvPr/>
        </p:nvSpPr>
        <p:spPr bwMode="auto">
          <a:xfrm>
            <a:off x="19050" y="0"/>
            <a:ext cx="2257425" cy="1536700"/>
          </a:xfrm>
          <a:prstGeom prst="rect">
            <a:avLst/>
          </a:prstGeom>
          <a:solidFill>
            <a:srgbClr val="004B70"/>
          </a:solidFill>
          <a:ln w="38100">
            <a:solidFill>
              <a:schemeClr val="tx1"/>
            </a:solidFill>
            <a:miter lim="800000"/>
            <a:headEnd/>
            <a:tailEnd/>
          </a:ln>
        </p:spPr>
        <p:txBody>
          <a:bodyPr wrap="none" anchor="ctr"/>
          <a:lstStyle/>
          <a:p>
            <a:pPr algn="ctr" eaLnBrk="0" hangingPunct="0"/>
            <a:r>
              <a:rPr lang="en-US" b="1" dirty="0">
                <a:solidFill>
                  <a:schemeClr val="bg1"/>
                </a:solidFill>
                <a:latin typeface="Arial" charset="0"/>
              </a:rPr>
              <a:t>We can’t live</a:t>
            </a:r>
          </a:p>
          <a:p>
            <a:pPr algn="ctr" eaLnBrk="0" hangingPunct="0"/>
            <a:r>
              <a:rPr lang="en-US" b="1" dirty="0">
                <a:solidFill>
                  <a:schemeClr val="bg1"/>
                </a:solidFill>
                <a:latin typeface="Arial" charset="0"/>
              </a:rPr>
              <a:t>without it!</a:t>
            </a:r>
          </a:p>
        </p:txBody>
      </p:sp>
      <p:sp>
        <p:nvSpPr>
          <p:cNvPr id="2067" name="Rectangle 97"/>
          <p:cNvSpPr>
            <a:spLocks noChangeArrowheads="1"/>
          </p:cNvSpPr>
          <p:nvPr/>
        </p:nvSpPr>
        <p:spPr bwMode="auto">
          <a:xfrm>
            <a:off x="2301875" y="-3175"/>
            <a:ext cx="2257425" cy="1536700"/>
          </a:xfrm>
          <a:prstGeom prst="rect">
            <a:avLst/>
          </a:prstGeom>
          <a:solidFill>
            <a:srgbClr val="004B70"/>
          </a:solidFill>
          <a:ln w="38100">
            <a:solidFill>
              <a:schemeClr val="tx1"/>
            </a:solidFill>
            <a:miter lim="800000"/>
            <a:headEnd/>
            <a:tailEnd/>
          </a:ln>
        </p:spPr>
        <p:txBody>
          <a:bodyPr wrap="none" anchor="ctr"/>
          <a:lstStyle/>
          <a:p>
            <a:pPr algn="ctr" eaLnBrk="0" hangingPunct="0"/>
            <a:r>
              <a:rPr lang="en-US" b="1">
                <a:solidFill>
                  <a:schemeClr val="bg1"/>
                </a:solidFill>
                <a:latin typeface="Arial" charset="0"/>
              </a:rPr>
              <a:t>Earth</a:t>
            </a:r>
          </a:p>
          <a:p>
            <a:pPr algn="ctr" eaLnBrk="0" hangingPunct="0"/>
            <a:r>
              <a:rPr lang="en-US" b="1">
                <a:solidFill>
                  <a:schemeClr val="bg1"/>
                </a:solidFill>
                <a:latin typeface="Arial" charset="0"/>
              </a:rPr>
              <a:t>Matters</a:t>
            </a:r>
          </a:p>
        </p:txBody>
      </p:sp>
      <p:sp>
        <p:nvSpPr>
          <p:cNvPr id="2068" name="Rectangle 98"/>
          <p:cNvSpPr>
            <a:spLocks noChangeArrowheads="1"/>
          </p:cNvSpPr>
          <p:nvPr/>
        </p:nvSpPr>
        <p:spPr bwMode="auto">
          <a:xfrm>
            <a:off x="4584700" y="0"/>
            <a:ext cx="2257425" cy="1536700"/>
          </a:xfrm>
          <a:prstGeom prst="rect">
            <a:avLst/>
          </a:prstGeom>
          <a:solidFill>
            <a:srgbClr val="004B70"/>
          </a:solidFill>
          <a:ln w="38100">
            <a:solidFill>
              <a:schemeClr val="tx1"/>
            </a:solidFill>
            <a:miter lim="800000"/>
            <a:headEnd/>
            <a:tailEnd/>
          </a:ln>
        </p:spPr>
        <p:txBody>
          <a:bodyPr wrap="none" anchor="ctr"/>
          <a:lstStyle/>
          <a:p>
            <a:pPr algn="ctr" eaLnBrk="0" hangingPunct="0"/>
            <a:r>
              <a:rPr lang="en-US" b="1">
                <a:solidFill>
                  <a:schemeClr val="bg1"/>
                </a:solidFill>
                <a:latin typeface="Arial" charset="0"/>
              </a:rPr>
              <a:t>Wise</a:t>
            </a:r>
          </a:p>
          <a:p>
            <a:pPr algn="ctr" eaLnBrk="0" hangingPunct="0"/>
            <a:r>
              <a:rPr lang="en-US" b="1">
                <a:solidFill>
                  <a:schemeClr val="bg1"/>
                </a:solidFill>
                <a:latin typeface="Arial" charset="0"/>
              </a:rPr>
              <a:t>Choice</a:t>
            </a:r>
          </a:p>
        </p:txBody>
      </p:sp>
      <p:sp>
        <p:nvSpPr>
          <p:cNvPr id="2069" name="Rectangle 99"/>
          <p:cNvSpPr>
            <a:spLocks noChangeArrowheads="1"/>
          </p:cNvSpPr>
          <p:nvPr/>
        </p:nvSpPr>
        <p:spPr bwMode="auto">
          <a:xfrm>
            <a:off x="6867525" y="0"/>
            <a:ext cx="2257425" cy="1536700"/>
          </a:xfrm>
          <a:prstGeom prst="rect">
            <a:avLst/>
          </a:prstGeom>
          <a:solidFill>
            <a:srgbClr val="004B70"/>
          </a:solidFill>
          <a:ln w="38100">
            <a:solidFill>
              <a:schemeClr val="tx1"/>
            </a:solidFill>
            <a:miter lim="800000"/>
            <a:headEnd/>
            <a:tailEnd/>
          </a:ln>
        </p:spPr>
        <p:txBody>
          <a:bodyPr wrap="none" anchor="ctr"/>
          <a:lstStyle/>
          <a:p>
            <a:pPr algn="ctr" eaLnBrk="0" hangingPunct="0"/>
            <a:r>
              <a:rPr lang="en-US" b="1">
                <a:solidFill>
                  <a:schemeClr val="bg1"/>
                </a:solidFill>
                <a:latin typeface="Arial" charset="0"/>
              </a:rPr>
              <a:t>Child’s </a:t>
            </a:r>
          </a:p>
          <a:p>
            <a:pPr algn="ctr" eaLnBrk="0" hangingPunct="0"/>
            <a:r>
              <a:rPr lang="en-US" b="1">
                <a:solidFill>
                  <a:schemeClr val="bg1"/>
                </a:solidFill>
                <a:latin typeface="Arial" charset="0"/>
              </a:rPr>
              <a:t>Play</a:t>
            </a:r>
          </a:p>
        </p:txBody>
      </p:sp>
      <p:sp>
        <p:nvSpPr>
          <p:cNvPr id="2" name="TextBox 1"/>
          <p:cNvSpPr txBox="1"/>
          <p:nvPr/>
        </p:nvSpPr>
        <p:spPr>
          <a:xfrm>
            <a:off x="701040" y="3340378"/>
            <a:ext cx="97536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2 point</a:t>
            </a:r>
            <a:endParaRPr lang="en-US" b="1" u="sng"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701040" y="4665940"/>
            <a:ext cx="111252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3 point</a:t>
            </a:r>
            <a:endParaRPr lang="en-US" b="1" u="sng" dirty="0">
              <a:solidFill>
                <a:srgbClr val="FFFF00"/>
              </a:solidFill>
              <a:latin typeface="Arial" panose="020B0604020202020204" pitchFamily="34" charset="0"/>
              <a:cs typeface="Arial" panose="020B0604020202020204" pitchFamily="34" charset="0"/>
            </a:endParaRPr>
          </a:p>
        </p:txBody>
      </p:sp>
      <p:sp>
        <p:nvSpPr>
          <p:cNvPr id="4" name="TextBox 3"/>
          <p:cNvSpPr txBox="1"/>
          <p:nvPr/>
        </p:nvSpPr>
        <p:spPr>
          <a:xfrm>
            <a:off x="2950845" y="3340378"/>
            <a:ext cx="97536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2 point</a:t>
            </a:r>
            <a:endParaRPr lang="en-US" b="1" u="sng"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2950845" y="5996265"/>
            <a:ext cx="97536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4 point</a:t>
            </a:r>
            <a:endParaRPr lang="en-US" b="1" u="sng"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a:xfrm>
            <a:off x="5257800" y="3340378"/>
            <a:ext cx="103632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2 point</a:t>
            </a:r>
            <a:endParaRPr lang="en-US" b="1" u="sng"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7574280" y="3340378"/>
            <a:ext cx="1021080" cy="369332"/>
          </a:xfrm>
          <a:prstGeom prst="rect">
            <a:avLst/>
          </a:prstGeom>
          <a:noFill/>
        </p:spPr>
        <p:txBody>
          <a:bodyPr wrap="square" rtlCol="0">
            <a:spAutoFit/>
          </a:bodyPr>
          <a:lstStyle/>
          <a:p>
            <a:r>
              <a:rPr lang="en-US" b="1" u="sng" dirty="0" smtClean="0">
                <a:solidFill>
                  <a:srgbClr val="FFFF00"/>
                </a:solidFill>
                <a:latin typeface="Arial" panose="020B0604020202020204" pitchFamily="34" charset="0"/>
                <a:cs typeface="Arial" panose="020B0604020202020204" pitchFamily="34" charset="0"/>
              </a:rPr>
              <a:t>2 point</a:t>
            </a:r>
            <a:endParaRPr lang="en-US" b="1" u="sng"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926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Air Quality</a:t>
            </a:r>
            <a:endParaRPr lang="en-US" dirty="0"/>
          </a:p>
        </p:txBody>
      </p:sp>
      <p:sp>
        <p:nvSpPr>
          <p:cNvPr id="4" name="Date Placeholder 3"/>
          <p:cNvSpPr>
            <a:spLocks noGrp="1"/>
          </p:cNvSpPr>
          <p:nvPr>
            <p:ph type="dt" sz="half" idx="10"/>
          </p:nvPr>
        </p:nvSpPr>
        <p:spPr/>
        <p:txBody>
          <a:bodyPr/>
          <a:lstStyle/>
          <a:p>
            <a:fld id="{D908BA6B-1B19-4CF1-9F41-8884A8376D80}" type="datetime12">
              <a:rPr lang="en-US" smtClean="0"/>
              <a:t>10:49 AM</a:t>
            </a:fld>
            <a:endParaRPr lang="en-US"/>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51605" y="2270760"/>
            <a:ext cx="3148709" cy="279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4" y="1569720"/>
            <a:ext cx="5234333" cy="5151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CRDNET.CA\ProfileData\Desktops\BaileyD\Desktop\CORD-LOGO--2-C---COLOUR-(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6080" y="5980176"/>
            <a:ext cx="1950720" cy="50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932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9160"/>
            <a:ext cx="8229600" cy="5227003"/>
          </a:xfrm>
        </p:spPr>
        <p:txBody>
          <a:bodyPr/>
          <a:lstStyle/>
          <a:p>
            <a:pPr marL="0" indent="0" algn="ctr">
              <a:buNone/>
            </a:pPr>
            <a:r>
              <a:rPr lang="en-US" sz="5400" dirty="0" smtClean="0"/>
              <a:t>THANK YOU!</a:t>
            </a:r>
          </a:p>
          <a:p>
            <a:pPr marL="0" indent="0" algn="ctr">
              <a:buNone/>
            </a:pPr>
            <a:r>
              <a:rPr lang="en-US" dirty="0" smtClean="0"/>
              <a:t>Do you have questions?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68" y="5815650"/>
            <a:ext cx="2771819" cy="71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4360" y="4347364"/>
            <a:ext cx="3840480" cy="1846659"/>
          </a:xfrm>
          <a:prstGeom prst="rect">
            <a:avLst/>
          </a:prstGeom>
          <a:noFill/>
        </p:spPr>
        <p:txBody>
          <a:bodyPr wrap="square" rtlCol="0">
            <a:spAutoFit/>
          </a:bodyPr>
          <a:lstStyle/>
          <a:p>
            <a:r>
              <a:rPr lang="en-US" sz="2400" dirty="0" smtClean="0"/>
              <a:t>Learn what the </a:t>
            </a:r>
            <a:r>
              <a:rPr lang="en-US" sz="2400" b="1" dirty="0" smtClean="0">
                <a:solidFill>
                  <a:srgbClr val="FFC000"/>
                </a:solidFill>
              </a:rPr>
              <a:t>air</a:t>
            </a:r>
            <a:r>
              <a:rPr lang="en-US" sz="2400" dirty="0" smtClean="0"/>
              <a:t> around you means to your </a:t>
            </a:r>
            <a:r>
              <a:rPr lang="en-US" sz="2400" b="1" dirty="0" smtClean="0">
                <a:solidFill>
                  <a:srgbClr val="FFC000"/>
                </a:solidFill>
              </a:rPr>
              <a:t>health</a:t>
            </a:r>
            <a:r>
              <a:rPr lang="en-US" sz="2400" dirty="0" smtClean="0"/>
              <a:t>!</a:t>
            </a:r>
          </a:p>
          <a:p>
            <a:endParaRPr lang="en-US" sz="2400" dirty="0" smtClean="0"/>
          </a:p>
          <a:p>
            <a:r>
              <a:rPr lang="en-US" sz="2400" dirty="0"/>
              <a:t>a</a:t>
            </a:r>
            <a:r>
              <a:rPr lang="en-US" sz="2400" dirty="0" smtClean="0"/>
              <a:t>irquality.alberta.ca</a:t>
            </a:r>
          </a:p>
          <a:p>
            <a:r>
              <a:rPr lang="en-US" dirty="0" smtClean="0"/>
              <a:t> </a:t>
            </a:r>
            <a:endParaRPr lang="en-US" dirty="0"/>
          </a:p>
        </p:txBody>
      </p:sp>
    </p:spTree>
    <p:extLst>
      <p:ext uri="{BB962C8B-B14F-4D97-AF65-F5344CB8AC3E}">
        <p14:creationId xmlns:p14="http://schemas.microsoft.com/office/powerpoint/2010/main" val="796232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26720"/>
            <a:ext cx="8229600" cy="5699443"/>
          </a:xfrm>
        </p:spPr>
        <p:txBody>
          <a:bodyPr>
            <a:normAutofit/>
          </a:bodyPr>
          <a:lstStyle/>
          <a:p>
            <a:pPr marL="0" indent="0" algn="ctr">
              <a:buNone/>
            </a:pPr>
            <a:r>
              <a:rPr lang="en-US" sz="4400" dirty="0" smtClean="0"/>
              <a:t>What is air quality?</a:t>
            </a:r>
            <a:endParaRPr lang="en-US" sz="4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68" y="5815650"/>
            <a:ext cx="2771819" cy="71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 y="1272856"/>
            <a:ext cx="4158665" cy="439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rdnet.ca\data\Environmental Services\Environmental Initiatives\0346 - PR - Projects &amp; Initiatives - Photo Project\IMAGE\!FINAL JPEGS_2015_12_03\CRD-ENVR-4800-04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5616" y="1272856"/>
            <a:ext cx="4226972" cy="439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420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9"/>
            <a:ext cx="7772400" cy="1472184"/>
          </a:xfrm>
        </p:spPr>
        <p:txBody>
          <a:bodyPr>
            <a:noAutofit/>
          </a:bodyPr>
          <a:lstStyle/>
          <a:p>
            <a:r>
              <a:rPr lang="en-US" dirty="0" smtClean="0">
                <a:solidFill>
                  <a:srgbClr val="005072"/>
                </a:solidFill>
              </a:rPr>
              <a:t>We affect air quality.</a:t>
            </a:r>
            <a:endParaRPr lang="en-US" dirty="0">
              <a:solidFill>
                <a:srgbClr val="005072"/>
              </a:solidFill>
            </a:endParaRPr>
          </a:p>
        </p:txBody>
      </p:sp>
      <p:grpSp>
        <p:nvGrpSpPr>
          <p:cNvPr id="7" name="Group 6"/>
          <p:cNvGrpSpPr/>
          <p:nvPr/>
        </p:nvGrpSpPr>
        <p:grpSpPr>
          <a:xfrm>
            <a:off x="0" y="6102626"/>
            <a:ext cx="9143999" cy="755374"/>
            <a:chOff x="0" y="6102626"/>
            <a:chExt cx="9143999" cy="755374"/>
          </a:xfrm>
        </p:grpSpPr>
        <p:pic>
          <p:nvPicPr>
            <p:cNvPr id="8" name="Picture 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9" name="Picture 8"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0" name="Picture 9"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endParaRPr lang="en-US" dirty="0">
              <a:solidFill>
                <a:schemeClr val="accent1">
                  <a:lumMod val="50000"/>
                </a:schemeClr>
              </a:solidFill>
            </a:endParaRPr>
          </a:p>
        </p:txBody>
      </p:sp>
    </p:spTree>
    <p:extLst>
      <p:ext uri="{BB962C8B-B14F-4D97-AF65-F5344CB8AC3E}">
        <p14:creationId xmlns:p14="http://schemas.microsoft.com/office/powerpoint/2010/main" val="2822431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47" y="2813404"/>
            <a:ext cx="2051304" cy="954024"/>
          </a:xfrm>
          <a:prstGeom prst="rect">
            <a:avLst/>
          </a:prstGeom>
        </p:spPr>
      </p:pic>
      <p:pic>
        <p:nvPicPr>
          <p:cNvPr id="4" name="Picture 3" descr="buid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335" y="1800140"/>
            <a:ext cx="1528877" cy="1833982"/>
          </a:xfrm>
          <a:prstGeom prst="rect">
            <a:avLst/>
          </a:prstGeom>
        </p:spPr>
      </p:pic>
      <p:pic>
        <p:nvPicPr>
          <p:cNvPr id="8" name="Picture 7" descr="lawnmow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828" y="2323482"/>
            <a:ext cx="1700784" cy="1310640"/>
          </a:xfrm>
          <a:prstGeom prst="rect">
            <a:avLst/>
          </a:prstGeom>
        </p:spPr>
      </p:pic>
      <p:pic>
        <p:nvPicPr>
          <p:cNvPr id="10" name="Picture 9" descr="fi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202" y="4085983"/>
            <a:ext cx="1639824" cy="1420368"/>
          </a:xfrm>
          <a:prstGeom prst="rect">
            <a:avLst/>
          </a:prstGeom>
        </p:spPr>
      </p:pic>
      <p:grpSp>
        <p:nvGrpSpPr>
          <p:cNvPr id="16" name="Group 15"/>
          <p:cNvGrpSpPr/>
          <p:nvPr/>
        </p:nvGrpSpPr>
        <p:grpSpPr>
          <a:xfrm>
            <a:off x="0" y="6102626"/>
            <a:ext cx="9143999" cy="755374"/>
            <a:chOff x="0" y="6102626"/>
            <a:chExt cx="9143999" cy="755374"/>
          </a:xfrm>
        </p:grpSpPr>
        <p:pic>
          <p:nvPicPr>
            <p:cNvPr id="17" name="Picture 16" descr="pptbanner.jpg"/>
            <p:cNvPicPr>
              <a:picLocks noChangeAspect="1"/>
            </p:cNvPicPr>
            <p:nvPr/>
          </p:nvPicPr>
          <p:blipFill rotWithShape="1">
            <a:blip r:embed="rId7">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8" name="Picture 17" descr="pptbanner.jpg"/>
            <p:cNvPicPr>
              <a:picLocks noChangeAspect="1"/>
            </p:cNvPicPr>
            <p:nvPr/>
          </p:nvPicPr>
          <p:blipFill rotWithShape="1">
            <a:blip r:embed="rId7">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9" name="Picture 18" descr="pptbanner.jpg"/>
            <p:cNvPicPr>
              <a:picLocks noChangeAspect="1"/>
            </p:cNvPicPr>
            <p:nvPr/>
          </p:nvPicPr>
          <p:blipFill rotWithShape="1">
            <a:blip r:embed="rId7">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754" y="4076044"/>
            <a:ext cx="2149890" cy="1279185"/>
          </a:xfrm>
          <a:prstGeom prst="rect">
            <a:avLst/>
          </a:prstGeom>
        </p:spPr>
      </p:pic>
      <p:sp>
        <p:nvSpPr>
          <p:cNvPr id="12"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
        <p:nvSpPr>
          <p:cNvPr id="14" name="Title 1"/>
          <p:cNvSpPr>
            <a:spLocks noGrp="1"/>
          </p:cNvSpPr>
          <p:nvPr>
            <p:ph type="ctrTitle"/>
          </p:nvPr>
        </p:nvSpPr>
        <p:spPr>
          <a:xfrm>
            <a:off x="787400" y="547159"/>
            <a:ext cx="7772400" cy="1472184"/>
          </a:xfrm>
        </p:spPr>
        <p:txBody>
          <a:bodyPr>
            <a:noAutofit/>
          </a:bodyPr>
          <a:lstStyle/>
          <a:p>
            <a:r>
              <a:rPr lang="en-US" dirty="0" smtClean="0">
                <a:solidFill>
                  <a:srgbClr val="005072"/>
                </a:solidFill>
              </a:rPr>
              <a:t>We affect air quality.</a:t>
            </a:r>
            <a:endParaRPr lang="en-US" dirty="0">
              <a:solidFill>
                <a:srgbClr val="005072"/>
              </a:solidFill>
            </a:endParaRPr>
          </a:p>
        </p:txBody>
      </p:sp>
    </p:spTree>
    <p:extLst>
      <p:ext uri="{BB962C8B-B14F-4D97-AF65-F5344CB8AC3E}">
        <p14:creationId xmlns:p14="http://schemas.microsoft.com/office/powerpoint/2010/main" val="69984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9"/>
            <a:ext cx="7772400" cy="1061508"/>
          </a:xfrm>
        </p:spPr>
        <p:txBody>
          <a:bodyPr/>
          <a:lstStyle/>
          <a:p>
            <a:r>
              <a:rPr lang="en-US" dirty="0" smtClean="0">
                <a:solidFill>
                  <a:srgbClr val="005072"/>
                </a:solidFill>
              </a:rPr>
              <a:t>What can we do about it?</a:t>
            </a:r>
            <a:endParaRPr lang="en-US" dirty="0">
              <a:solidFill>
                <a:srgbClr val="005072"/>
              </a:solidFill>
            </a:endParaRPr>
          </a:p>
        </p:txBody>
      </p:sp>
      <p:grpSp>
        <p:nvGrpSpPr>
          <p:cNvPr id="20" name="Group 19"/>
          <p:cNvGrpSpPr/>
          <p:nvPr/>
        </p:nvGrpSpPr>
        <p:grpSpPr>
          <a:xfrm>
            <a:off x="0" y="6102626"/>
            <a:ext cx="9143999" cy="755374"/>
            <a:chOff x="0" y="6102626"/>
            <a:chExt cx="9143999" cy="755374"/>
          </a:xfrm>
        </p:grpSpPr>
        <p:pic>
          <p:nvPicPr>
            <p:cNvPr id="21" name="Picture 20"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22" name="Picture 21"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23" name="Picture 22"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8227" y="2350422"/>
            <a:ext cx="1614401" cy="100161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628" y="4008862"/>
            <a:ext cx="984391" cy="11886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821" y="2360266"/>
            <a:ext cx="1968782" cy="99177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3236" y="3617845"/>
            <a:ext cx="1169801" cy="1771904"/>
          </a:xfrm>
          <a:prstGeom prst="rect">
            <a:avLst/>
          </a:prstGeom>
        </p:spPr>
      </p:pic>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1117768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8"/>
            <a:ext cx="7772400" cy="1470025"/>
          </a:xfrm>
        </p:spPr>
        <p:txBody>
          <a:bodyPr/>
          <a:lstStyle/>
          <a:p>
            <a:r>
              <a:rPr lang="en-US" dirty="0" smtClean="0">
                <a:solidFill>
                  <a:srgbClr val="005072"/>
                </a:solidFill>
              </a:rPr>
              <a:t>What are some ways weather affects air quality?</a:t>
            </a:r>
            <a:endParaRPr lang="en-US" dirty="0">
              <a:solidFill>
                <a:srgbClr val="005072"/>
              </a:solidFill>
            </a:endParaRPr>
          </a:p>
        </p:txBody>
      </p:sp>
      <p:grpSp>
        <p:nvGrpSpPr>
          <p:cNvPr id="16" name="Group 15"/>
          <p:cNvGrpSpPr/>
          <p:nvPr/>
        </p:nvGrpSpPr>
        <p:grpSpPr>
          <a:xfrm>
            <a:off x="0" y="6102626"/>
            <a:ext cx="9143999" cy="755374"/>
            <a:chOff x="0" y="6102626"/>
            <a:chExt cx="9143999" cy="755374"/>
          </a:xfrm>
        </p:grpSpPr>
        <p:pic>
          <p:nvPicPr>
            <p:cNvPr id="17" name="Picture 1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8" name="Picture 1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9" name="Picture 18"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288" y="2254850"/>
            <a:ext cx="2079509" cy="175025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738729" y="2945566"/>
            <a:ext cx="2079509" cy="17745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8786" y="4237868"/>
            <a:ext cx="1389805" cy="13898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6735" y="2452404"/>
            <a:ext cx="2079509" cy="1355147"/>
          </a:xfrm>
          <a:prstGeom prst="rect">
            <a:avLst/>
          </a:prstGeom>
        </p:spPr>
      </p:pic>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389328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611" y="477075"/>
            <a:ext cx="7772400" cy="943712"/>
          </a:xfrm>
        </p:spPr>
        <p:txBody>
          <a:bodyPr/>
          <a:lstStyle/>
          <a:p>
            <a:r>
              <a:rPr lang="en-US" dirty="0" smtClean="0">
                <a:solidFill>
                  <a:srgbClr val="005072"/>
                </a:solidFill>
              </a:rPr>
              <a:t>Weather affects air quality</a:t>
            </a:r>
            <a:endParaRPr lang="en-US" dirty="0">
              <a:solidFill>
                <a:srgbClr val="005072"/>
              </a:solidFill>
            </a:endParaRPr>
          </a:p>
        </p:txBody>
      </p:sp>
      <p:grpSp>
        <p:nvGrpSpPr>
          <p:cNvPr id="16" name="Group 15"/>
          <p:cNvGrpSpPr/>
          <p:nvPr/>
        </p:nvGrpSpPr>
        <p:grpSpPr>
          <a:xfrm>
            <a:off x="0" y="6102626"/>
            <a:ext cx="9143999" cy="755374"/>
            <a:chOff x="0" y="6102626"/>
            <a:chExt cx="9143999" cy="755374"/>
          </a:xfrm>
        </p:grpSpPr>
        <p:pic>
          <p:nvPicPr>
            <p:cNvPr id="17" name="Picture 16"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18" name="Picture 1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9" name="Picture 18"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4" name="Rectangle 1029"/>
          <p:cNvSpPr>
            <a:spLocks noChangeArrowheads="1"/>
          </p:cNvSpPr>
          <p:nvPr/>
        </p:nvSpPr>
        <p:spPr bwMode="auto">
          <a:xfrm>
            <a:off x="6229350" y="1057701"/>
            <a:ext cx="252509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CA" sz="2800" b="0" dirty="0" smtClean="0">
                <a:solidFill>
                  <a:srgbClr val="005072"/>
                </a:solidFill>
              </a:rPr>
              <a:t>WIND</a:t>
            </a:r>
            <a:endParaRPr lang="en-CA" sz="2800" b="0" dirty="0">
              <a:solidFill>
                <a:srgbClr val="005072"/>
              </a:solidFill>
            </a:endParaRPr>
          </a:p>
        </p:txBody>
      </p:sp>
      <p:sp>
        <p:nvSpPr>
          <p:cNvPr id="10"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pic>
        <p:nvPicPr>
          <p:cNvPr id="12" name="Picture 11"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3446446">
            <a:off x="-691141" y="2631662"/>
            <a:ext cx="242442" cy="414338"/>
          </a:xfrm>
          <a:prstGeom prst="rect">
            <a:avLst/>
          </a:prstGeom>
        </p:spPr>
      </p:pic>
      <p:pic>
        <p:nvPicPr>
          <p:cNvPr id="13" name="Picture 12"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039955">
            <a:off x="-555702" y="2167500"/>
            <a:ext cx="242442" cy="414338"/>
          </a:xfrm>
          <a:prstGeom prst="rect">
            <a:avLst/>
          </a:prstGeom>
        </p:spPr>
      </p:pic>
      <p:pic>
        <p:nvPicPr>
          <p:cNvPr id="15" name="Picture 14"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5685870">
            <a:off x="-385972" y="2606640"/>
            <a:ext cx="242442" cy="414338"/>
          </a:xfrm>
          <a:prstGeom prst="rect">
            <a:avLst/>
          </a:prstGeom>
        </p:spPr>
      </p:pic>
      <p:pic>
        <p:nvPicPr>
          <p:cNvPr id="20" name="Picture 19"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1280953">
            <a:off x="-347359" y="2271045"/>
            <a:ext cx="242442" cy="414338"/>
          </a:xfrm>
          <a:prstGeom prst="rect">
            <a:avLst/>
          </a:prstGeom>
        </p:spPr>
      </p:pic>
      <p:pic>
        <p:nvPicPr>
          <p:cNvPr id="21" name="Picture 20"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8508286">
            <a:off x="-347359" y="1860136"/>
            <a:ext cx="242442" cy="41433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324" y="5604403"/>
            <a:ext cx="574926" cy="34208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698" y="5103260"/>
            <a:ext cx="503060" cy="62283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6284" y="5726096"/>
            <a:ext cx="766567" cy="220388"/>
          </a:xfrm>
          <a:prstGeom prst="rect">
            <a:avLst/>
          </a:prstGeom>
        </p:spPr>
      </p:pic>
      <p:sp>
        <p:nvSpPr>
          <p:cNvPr id="8" name="Circular Arrow 7"/>
          <p:cNvSpPr/>
          <p:nvPr/>
        </p:nvSpPr>
        <p:spPr>
          <a:xfrm rot="15964379">
            <a:off x="1311635" y="3623892"/>
            <a:ext cx="537262" cy="556705"/>
          </a:xfrm>
          <a:prstGeom prst="circularArrow">
            <a:avLst>
              <a:gd name="adj1" fmla="val 21535"/>
              <a:gd name="adj2" fmla="val 1142319"/>
              <a:gd name="adj3" fmla="val 20085305"/>
              <a:gd name="adj4" fmla="val 1277446"/>
              <a:gd name="adj5" fmla="val 20132"/>
            </a:avLst>
          </a:prstGeom>
          <a:solidFill>
            <a:srgbClr val="00AA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pic>
        <p:nvPicPr>
          <p:cNvPr id="23" name="Picture 22"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3446446">
            <a:off x="7394989" y="2752725"/>
            <a:ext cx="242442" cy="414338"/>
          </a:xfrm>
          <a:prstGeom prst="rect">
            <a:avLst/>
          </a:prstGeom>
        </p:spPr>
      </p:pic>
      <p:pic>
        <p:nvPicPr>
          <p:cNvPr id="24" name="Picture 23"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039955">
            <a:off x="7040840" y="2194999"/>
            <a:ext cx="242442" cy="414338"/>
          </a:xfrm>
          <a:prstGeom prst="rect">
            <a:avLst/>
          </a:prstGeom>
        </p:spPr>
      </p:pic>
      <p:pic>
        <p:nvPicPr>
          <p:cNvPr id="25" name="Picture 24"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5685870">
            <a:off x="6861248" y="2775887"/>
            <a:ext cx="242442" cy="414338"/>
          </a:xfrm>
          <a:prstGeom prst="rect">
            <a:avLst/>
          </a:prstGeom>
        </p:spPr>
      </p:pic>
      <p:pic>
        <p:nvPicPr>
          <p:cNvPr id="26" name="Picture 25"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1280953">
            <a:off x="6211678" y="2752725"/>
            <a:ext cx="242442" cy="414338"/>
          </a:xfrm>
          <a:prstGeom prst="rect">
            <a:avLst/>
          </a:prstGeom>
        </p:spPr>
      </p:pic>
      <p:pic>
        <p:nvPicPr>
          <p:cNvPr id="27" name="Picture 26" descr="wind_aqhi-3.jpg"/>
          <p:cNvPicPr>
            <a:picLocks noChangeAspect="1"/>
          </p:cNvPicPr>
          <p:nvPr/>
        </p:nvPicPr>
        <p:blipFill rotWithShape="1">
          <a:blip r:embed="rId4">
            <a:extLst>
              <a:ext uri="{28A0092B-C50C-407E-A947-70E740481C1C}">
                <a14:useLocalDpi xmlns:a14="http://schemas.microsoft.com/office/drawing/2010/main" val="0"/>
              </a:ext>
            </a:extLst>
          </a:blip>
          <a:srcRect l="25766" t="14849" r="55940" b="48368"/>
          <a:stretch/>
        </p:blipFill>
        <p:spPr>
          <a:xfrm rot="18508286">
            <a:off x="6563589" y="2354485"/>
            <a:ext cx="242442" cy="414338"/>
          </a:xfrm>
          <a:prstGeom prst="rect">
            <a:avLst/>
          </a:prstGeom>
        </p:spPr>
      </p:pic>
      <p:sp>
        <p:nvSpPr>
          <p:cNvPr id="28" name="Circular Arrow 27"/>
          <p:cNvSpPr/>
          <p:nvPr/>
        </p:nvSpPr>
        <p:spPr>
          <a:xfrm rot="15964379">
            <a:off x="2321941" y="4106199"/>
            <a:ext cx="539496" cy="557784"/>
          </a:xfrm>
          <a:prstGeom prst="circularArrow">
            <a:avLst>
              <a:gd name="adj1" fmla="val 21535"/>
              <a:gd name="adj2" fmla="val 1142319"/>
              <a:gd name="adj3" fmla="val 20085305"/>
              <a:gd name="adj4" fmla="val 1277446"/>
              <a:gd name="adj5" fmla="val 20132"/>
            </a:avLst>
          </a:prstGeom>
          <a:solidFill>
            <a:srgbClr val="00AA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
        <p:nvSpPr>
          <p:cNvPr id="29" name="Circular Arrow 28"/>
          <p:cNvSpPr/>
          <p:nvPr/>
        </p:nvSpPr>
        <p:spPr>
          <a:xfrm rot="15964379">
            <a:off x="3437517" y="3731591"/>
            <a:ext cx="539496" cy="557784"/>
          </a:xfrm>
          <a:prstGeom prst="circularArrow">
            <a:avLst>
              <a:gd name="adj1" fmla="val 21535"/>
              <a:gd name="adj2" fmla="val 1142319"/>
              <a:gd name="adj3" fmla="val 20085305"/>
              <a:gd name="adj4" fmla="val 1277446"/>
              <a:gd name="adj5" fmla="val 20132"/>
            </a:avLst>
          </a:prstGeom>
          <a:solidFill>
            <a:srgbClr val="00AA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cxnSp>
        <p:nvCxnSpPr>
          <p:cNvPr id="30" name="Curved Connector 29"/>
          <p:cNvCxnSpPr/>
          <p:nvPr/>
        </p:nvCxnSpPr>
        <p:spPr>
          <a:xfrm rot="5400000" flipH="1" flipV="1">
            <a:off x="1289860" y="4723338"/>
            <a:ext cx="1115980" cy="266700"/>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2" name="Curved Connector 3071"/>
          <p:cNvCxnSpPr/>
          <p:nvPr/>
        </p:nvCxnSpPr>
        <p:spPr>
          <a:xfrm rot="5400000" flipH="1" flipV="1">
            <a:off x="2473647" y="4473672"/>
            <a:ext cx="635252" cy="458089"/>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5" name="Curved Connector 3074"/>
          <p:cNvCxnSpPr/>
          <p:nvPr/>
        </p:nvCxnSpPr>
        <p:spPr>
          <a:xfrm rot="5400000" flipH="1" flipV="1">
            <a:off x="2822170" y="4860104"/>
            <a:ext cx="798355" cy="287463"/>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7" name="Curved Connector 3076"/>
          <p:cNvCxnSpPr/>
          <p:nvPr/>
        </p:nvCxnSpPr>
        <p:spPr>
          <a:xfrm rot="16200000" flipV="1">
            <a:off x="660700" y="4604934"/>
            <a:ext cx="1335192" cy="503940"/>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9" name="Curved Connector 3078"/>
          <p:cNvCxnSpPr/>
          <p:nvPr/>
        </p:nvCxnSpPr>
        <p:spPr>
          <a:xfrm rot="16200000" flipV="1">
            <a:off x="1687119" y="4302803"/>
            <a:ext cx="1113257" cy="329498"/>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83" name="Curved Connector 3082"/>
          <p:cNvCxnSpPr/>
          <p:nvPr/>
        </p:nvCxnSpPr>
        <p:spPr>
          <a:xfrm rot="5400000" flipH="1" flipV="1">
            <a:off x="3158363" y="4339463"/>
            <a:ext cx="1144693" cy="844382"/>
          </a:xfrm>
          <a:prstGeom prst="curvedConnector3">
            <a:avLst/>
          </a:prstGeom>
          <a:ln>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085" name="Cloud 3084"/>
          <p:cNvSpPr/>
          <p:nvPr/>
        </p:nvSpPr>
        <p:spPr>
          <a:xfrm>
            <a:off x="1962150" y="5431523"/>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6" name="Cloud 45"/>
          <p:cNvSpPr/>
          <p:nvPr/>
        </p:nvSpPr>
        <p:spPr>
          <a:xfrm>
            <a:off x="2648724" y="4910858"/>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7" name="Cloud 46"/>
          <p:cNvSpPr/>
          <p:nvPr/>
        </p:nvSpPr>
        <p:spPr>
          <a:xfrm>
            <a:off x="3127461" y="5396697"/>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0594" y="5556348"/>
            <a:ext cx="574926" cy="342081"/>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3968" y="5055205"/>
            <a:ext cx="503060" cy="622836"/>
          </a:xfrm>
          <a:prstGeom prst="rect">
            <a:avLst/>
          </a:prstGeom>
        </p:spPr>
      </p:pic>
      <p:pic>
        <p:nvPicPr>
          <p:cNvPr id="50" name="Picture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554" y="5678041"/>
            <a:ext cx="766567" cy="220388"/>
          </a:xfrm>
          <a:prstGeom prst="rect">
            <a:avLst/>
          </a:prstGeom>
        </p:spPr>
      </p:pic>
      <p:sp>
        <p:nvSpPr>
          <p:cNvPr id="51" name="Cloud 50"/>
          <p:cNvSpPr/>
          <p:nvPr/>
        </p:nvSpPr>
        <p:spPr>
          <a:xfrm>
            <a:off x="6182837" y="5418450"/>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2" name="Cloud 51"/>
          <p:cNvSpPr/>
          <p:nvPr/>
        </p:nvSpPr>
        <p:spPr>
          <a:xfrm>
            <a:off x="6297137" y="5163549"/>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3" name="Cloud 52"/>
          <p:cNvSpPr/>
          <p:nvPr/>
        </p:nvSpPr>
        <p:spPr>
          <a:xfrm>
            <a:off x="7286306" y="5349502"/>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4" name="Cloud 53"/>
          <p:cNvSpPr/>
          <p:nvPr/>
        </p:nvSpPr>
        <p:spPr>
          <a:xfrm>
            <a:off x="7198991" y="4917307"/>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5" name="Cloud 54"/>
          <p:cNvSpPr/>
          <p:nvPr/>
        </p:nvSpPr>
        <p:spPr>
          <a:xfrm>
            <a:off x="6000750" y="5064863"/>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6" name="Cloud 55"/>
          <p:cNvSpPr/>
          <p:nvPr/>
        </p:nvSpPr>
        <p:spPr>
          <a:xfrm>
            <a:off x="6481825" y="4923284"/>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7" name="Cloud 56"/>
          <p:cNvSpPr/>
          <p:nvPr/>
        </p:nvSpPr>
        <p:spPr>
          <a:xfrm>
            <a:off x="7641758" y="5261637"/>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8" name="Cloud 57"/>
          <p:cNvSpPr/>
          <p:nvPr/>
        </p:nvSpPr>
        <p:spPr>
          <a:xfrm>
            <a:off x="5929506" y="5325473"/>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9" name="Cloud 58"/>
          <p:cNvSpPr/>
          <p:nvPr/>
        </p:nvSpPr>
        <p:spPr>
          <a:xfrm>
            <a:off x="7446980" y="5055205"/>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0" name="Cloud 59"/>
          <p:cNvSpPr/>
          <p:nvPr/>
        </p:nvSpPr>
        <p:spPr>
          <a:xfrm>
            <a:off x="6737527" y="4851026"/>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1" name="Cloud 60"/>
          <p:cNvSpPr/>
          <p:nvPr/>
        </p:nvSpPr>
        <p:spPr>
          <a:xfrm>
            <a:off x="5685254" y="5520242"/>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2" name="Cloud 61"/>
          <p:cNvSpPr/>
          <p:nvPr/>
        </p:nvSpPr>
        <p:spPr>
          <a:xfrm>
            <a:off x="7870358" y="5425291"/>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3" name="Cloud 62"/>
          <p:cNvSpPr/>
          <p:nvPr/>
        </p:nvSpPr>
        <p:spPr>
          <a:xfrm>
            <a:off x="6193958" y="4880481"/>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4" name="Cloud 63"/>
          <p:cNvSpPr/>
          <p:nvPr/>
        </p:nvSpPr>
        <p:spPr>
          <a:xfrm>
            <a:off x="5700906" y="5191131"/>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5" name="Cloud 64"/>
          <p:cNvSpPr/>
          <p:nvPr/>
        </p:nvSpPr>
        <p:spPr>
          <a:xfrm>
            <a:off x="7728845" y="5026519"/>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6" name="Cloud 65"/>
          <p:cNvSpPr/>
          <p:nvPr/>
        </p:nvSpPr>
        <p:spPr>
          <a:xfrm>
            <a:off x="6991994" y="4787504"/>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7" name="Cloud 66"/>
          <p:cNvSpPr/>
          <p:nvPr/>
        </p:nvSpPr>
        <p:spPr>
          <a:xfrm>
            <a:off x="2114550" y="5583923"/>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8" name="Cloud 67"/>
          <p:cNvSpPr/>
          <p:nvPr/>
        </p:nvSpPr>
        <p:spPr>
          <a:xfrm>
            <a:off x="2801124" y="5063258"/>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9" name="Cloud 68"/>
          <p:cNvSpPr/>
          <p:nvPr/>
        </p:nvSpPr>
        <p:spPr>
          <a:xfrm>
            <a:off x="3337950" y="5244431"/>
            <a:ext cx="228600" cy="185953"/>
          </a:xfrm>
          <a:prstGeom prst="cloud">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4878" y="1843514"/>
            <a:ext cx="1927239" cy="1632254"/>
          </a:xfrm>
          <a:prstGeom prst="rect">
            <a:avLst/>
          </a:prstGeom>
        </p:spPr>
      </p:pic>
    </p:spTree>
    <p:extLst>
      <p:ext uri="{BB962C8B-B14F-4D97-AF65-F5344CB8AC3E}">
        <p14:creationId xmlns:p14="http://schemas.microsoft.com/office/powerpoint/2010/main" val="3063159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0" presetClass="path" presetSubtype="0" accel="50000" decel="50000" fill="hold" nodeType="withEffect">
                                  <p:stCondLst>
                                    <p:cond delay="250"/>
                                  </p:stCondLst>
                                  <p:childTnLst>
                                    <p:animMotion origin="layout" path="M 0.01215 -0.00278 C 0.01823 1.11111E-6 0.03264 0.01042 0.03437 0.01805 C 0.03524 0.0213 0.03854 0.02639 0.03854 0.02662 C 0.04045 0.03634 0.04375 0.04421 0.04792 0.05278 C 0.05017 0.05717 0.05295 0.06157 0.05417 0.06667 C 0.05451 0.06805 0.05451 0.06991 0.05503 0.07083 C 0.06406 0.08264 0.0809 0.09051 0.09271 0.09305 C 0.09757 0.09259 0.1026 0.09329 0.10729 0.09167 C 0.10989 0.09074 0.11042 0.08565 0.1125 0.08333 C 0.11823 0.07755 0.12448 0.07222 0.13021 0.06667 C 0.13906 0.05833 0.15434 0.05903 0.16337 0.05833 C 0.17726 0.05926 0.18733 0.05972 0.2 0.06528 C 0.20069 0.06667 0.20174 0.06782 0.20208 0.06944 C 0.20278 0.07315 0.20191 0.07708 0.20312 0.08055 C 0.20347 0.08148 0.20937 0.08657 0.21042 0.0875 C 0.21267 0.0919 0.21406 0.09722 0.21667 0.10139 C 0.2217 0.10903 0.23055 0.11366 0.2375 0.11667 C 0.23941 0.11759 0.24184 0.11782 0.24375 0.11944 C 0.24983 0.125 0.25625 0.12639 0.26354 0.12778 C 0.26788 0.13148 0.27222 0.13264 0.27708 0.13472 C 0.30955 0.1338 0.33125 0.13611 0.35833 0.11805 C 0.35903 0.11667 0.35937 0.11481 0.36042 0.11389 C 0.36233 0.11227 0.36667 0.11111 0.36667 0.11134 C 0.37309 0.10255 0.3743 0.10139 0.38142 0.09583 C 0.38333 0.09421 0.3875 0.09028 0.3875 0.09051 C 0.38819 0.08657 0.38889 0.08287 0.38958 0.07917 C 0.3901 0.07639 0.38958 0.07338 0.39062 0.07083 C 0.39288 0.06574 0.39653 0.06273 0.4 0.05972 C 0.40069 0.05833 0.40104 0.05671 0.40208 0.05555 C 0.40295 0.05463 0.40451 0.05509 0.40521 0.05417 C 0.40573 0.05347 0.40868 0.04491 0.40937 0.04305 " pathEditMode="relative" rAng="0" ptsTypes="fffffffffffffffffffffffffffffff">
                                      <p:cBhvr>
                                        <p:cTn id="10" dur="2000" fill="hold"/>
                                        <p:tgtEl>
                                          <p:spTgt spid="21"/>
                                        </p:tgtEl>
                                        <p:attrNameLst>
                                          <p:attrName>ppt_x</p:attrName>
                                          <p:attrName>ppt_y</p:attrName>
                                        </p:attrNameLst>
                                      </p:cBhvr>
                                      <p:rCtr x="19861" y="6944"/>
                                    </p:animMotion>
                                  </p:childTnLst>
                                </p:cTn>
                              </p:par>
                              <p:par>
                                <p:cTn id="11" presetID="0" presetClass="path" presetSubtype="0" accel="50000" decel="50000" fill="hold" nodeType="withEffect">
                                  <p:stCondLst>
                                    <p:cond delay="500"/>
                                  </p:stCondLst>
                                  <p:childTnLst>
                                    <p:animMotion origin="layout" path="M -0.01076 -0.00186 C -0.00347 0.00069 0.01719 0.00787 0.02396 0.0125 C 0.03038 0.01666 0.04028 0.01736 0.04688 0.01805 C 0.06719 0.01643 0.08594 0.01273 0.10521 0.00416 C 0.10642 0.0037 0.10712 0.00208 0.10816 0.00138 C 0.11788 -0.0044 0.12847 -0.01042 0.13854 -0.01389 C 0.15347 -0.01274 0.15608 -0.01343 0.16667 -0.00417 C 0.17118 0.00462 0.17465 0.00717 0.18125 0.0125 C 0.18472 0.01527 0.18715 0.01967 0.19063 0.02222 C 0.19427 0.025 0.2 0.02662 0.20417 0.02777 C 0.21493 0.02731 0.2257 0.02754 0.23646 0.02638 C 0.24497 0.02546 0.25313 0.01898 0.26146 0.01666 C 0.26667 0.01527 0.27535 0.01458 0.28021 0.01388 C 0.30174 0.01481 0.30729 0.01527 0.32396 0.02083 C 0.32483 0.02407 0.32465 0.02777 0.32604 0.03055 C 0.32934 0.03703 0.33663 0.03958 0.34167 0.04305 C 0.35504 0.05185 0.3658 0.05162 0.38125 0.05277 C 0.38681 0.05416 0.41146 0.05231 0.41424 0.05231 " pathEditMode="relative" rAng="0" ptsTypes="ffffffffffffffffff">
                                      <p:cBhvr>
                                        <p:cTn id="12" dur="2000" fill="hold"/>
                                        <p:tgtEl>
                                          <p:spTgt spid="15"/>
                                        </p:tgtEl>
                                        <p:attrNameLst>
                                          <p:attrName>ppt_x</p:attrName>
                                          <p:attrName>ppt_y</p:attrName>
                                        </p:attrNameLst>
                                      </p:cBhvr>
                                      <p:rCtr x="21250" y="2199"/>
                                    </p:animMotion>
                                  </p:childTnLst>
                                </p:cTn>
                              </p:par>
                              <p:par>
                                <p:cTn id="13" presetID="0" presetClass="path" presetSubtype="0" accel="50000" decel="50000" fill="hold" nodeType="withEffect">
                                  <p:stCondLst>
                                    <p:cond delay="750"/>
                                  </p:stCondLst>
                                  <p:childTnLst>
                                    <p:animMotion origin="layout" path="M -0.02396 0.08218 C -0.01667 0.08403 -0.01545 0.08496 -0.00729 0.08357 C -0.00434 0.08218 -0.0007 0.08264 0.00208 0.08079 C 0.00538 0.07871 0.00538 0.07014 0.00625 0.0669 C 0.00677 0.06528 0.00816 0.06412 0.00833 0.06273 C 0.00902 0.06135 0.00902 0.05996 0.00937 0.05857 C 0.01093 0.04236 0.01007 0.025 0.0158 0.00996 C 0.01597 0.00579 0.01597 0.00162 0.01666 -0.00254 C 0.01823 -0.01088 0.02882 -0.01134 0.0335 -0.01227 C 0.05225 -0.00972 0.06684 0.00162 0.08229 0.01551 C 0.08732 0.02014 0.09409 0.02292 0.09965 0.02662 C 0.10659 0.02616 0.11319 0.02639 0.11962 0.02523 C 0.12569 0.02408 0.12656 0.00949 0.12899 0.0044 C 0.13003 -0.01435 0.13264 -0.03264 0.12899 -0.05115 C 0.13142 -0.07106 0.13628 -0.07407 0.14982 -0.07615 C 0.15903 -0.07569 0.16788 -0.07569 0.17708 -0.07477 C 0.18038 -0.07453 0.18142 -0.07129 0.18437 -0.06921 C 0.1875 -0.06666 0.19132 -0.06458 0.19479 -0.06227 C 0.19809 -0.05995 0.19965 -0.05532 0.20312 -0.05254 C 0.21146 -0.04514 0.21996 -0.03958 0.22604 -0.02893 C 0.22812 -0.01828 0.23264 -0.00879 0.23854 -0.00115 C 0.23993 0.00787 0.24288 0.01574 0.24878 0.02107 C 0.25191 0.02685 0.25364 0.03565 0.25712 0.04051 C 0.25955 0.04375 0.2625 0.04607 0.26545 0.04885 C 0.26771 0.05116 0.27031 0.05255 0.27291 0.0544 C 0.27569 0.05648 0.28125 0.05996 0.28125 0.06019 C 0.30434 0.0588 0.3033 0.06065 0.31753 0.05579 C 0.31979 0.05394 0.32187 0.05209 0.32378 0.05023 C 0.32465 0.04931 0.32465 0.04746 0.32482 0.04607 C 0.32587 0.04051 0.32639 0.03496 0.32812 0.0294 C 0.32673 0.01736 0.32778 0.00834 0.32187 0.00023 C 0.31718 0.0007 0.3125 -2.59259E-6 0.30816 0.00162 C 0.30416 0.00301 0.30399 0.0169 0.30399 0.01713 C 0.30434 0.0294 0.30364 0.0419 0.30521 0.0544 C 0.30521 0.05602 0.30712 0.05625 0.30816 0.05718 C 0.32639 0.0757 0.31146 0.06297 0.32066 0.06829 C 0.32621 0.07153 0.33038 0.07963 0.33646 0.08218 C 0.34635 0.08658 0.35486 0.09537 0.36354 0.10301 C 0.36545 0.09931 0.36632 0.09769 0.36771 0.09329 C 0.37222 0.08773 0.38455 0.08241 0.39236 0.07477 C 0.40052 0.06574 0.4118 0.04445 0.41632 0.03866 " pathEditMode="relative" rAng="0" ptsTypes="fffffffffffffffffffffffffffffffffffffffaf">
                                      <p:cBhvr>
                                        <p:cTn id="14" dur="2000" fill="hold"/>
                                        <p:tgtEl>
                                          <p:spTgt spid="20"/>
                                        </p:tgtEl>
                                        <p:attrNameLst>
                                          <p:attrName>ppt_x</p:attrName>
                                          <p:attrName>ppt_y</p:attrName>
                                        </p:attrNameLst>
                                      </p:cBhvr>
                                      <p:rCtr x="22014" y="-6875"/>
                                    </p:animMotion>
                                  </p:childTnLst>
                                </p:cTn>
                              </p:par>
                              <p:par>
                                <p:cTn id="15" presetID="0" presetClass="path" presetSubtype="0" accel="50000" decel="50000" fill="hold" nodeType="withEffect">
                                  <p:stCondLst>
                                    <p:cond delay="1000"/>
                                  </p:stCondLst>
                                  <p:childTnLst>
                                    <p:animMotion origin="layout" path="M 0.05608 -0.04445 C 0.06268 -0.04144 0.08664 -0.03658 0.09236 -0.03125 C 0.09427 -0.02963 0.09879 -0.02847 0.09879 -0.02824 C 0.1033 -0.02894 0.10799 -0.02824 0.11216 -0.02986 C 0.11927 -0.03218 0.11719 -0.03565 0.12153 -0.03958 C 0.12414 -0.0419 0.12796 -0.04375 0.13091 -0.04514 C 0.14966 -0.04421 0.16598 -0.04213 0.18421 -0.04375 C 0.1948 -0.06505 0.21302 -0.06574 0.23108 -0.06736 C 0.23664 -0.0662 0.24271 -0.06667 0.24775 -0.0632 C 0.25573 -0.05787 0.26424 -0.05023 0.27361 -0.04931 C 0.29011 -0.04769 0.28282 -0.04861 0.29566 -0.04653 C 0.3066 -0.04769 0.30677 -0.04653 0.31441 -0.04931 C 0.32049 -0.05162 0.31459 -0.04931 0.32066 -0.05347 C 0.32552 -0.05695 0.33299 -0.0581 0.3382 -0.05903 C 0.3441 -0.06042 0.35139 -0.06181 0.35591 -0.0625 C 0.36858 -0.0669 0.41181 -0.08449 0.41337 -0.08472 " pathEditMode="relative" rAng="0" ptsTypes="ffffffffffffffaf">
                                      <p:cBhvr>
                                        <p:cTn id="16" dur="2000" fill="hold"/>
                                        <p:tgtEl>
                                          <p:spTgt spid="12"/>
                                        </p:tgtEl>
                                        <p:attrNameLst>
                                          <p:attrName>ppt_x</p:attrName>
                                          <p:attrName>ppt_y</p:attrName>
                                        </p:attrNameLst>
                                      </p:cBhvr>
                                      <p:rCtr x="17865" y="-1204"/>
                                    </p:animMotion>
                                  </p:childTnLst>
                                </p:cTn>
                              </p:par>
                              <p:par>
                                <p:cTn id="17" presetID="0" presetClass="path" presetSubtype="0" accel="50000" decel="50000" fill="hold" nodeType="withEffect">
                                  <p:stCondLst>
                                    <p:cond delay="1250"/>
                                  </p:stCondLst>
                                  <p:childTnLst>
                                    <p:animMotion origin="layout" path="M 0.05261 -0.00578 C 0.07188 -0.00671 0.09966 0.00047 0.11233 -0.01087 C 0.11459 -0.0155 0.11771 -0.01805 0.12066 -0.02199 C 0.12257 -0.02986 0.12101 -0.02523 0.12796 -0.03449 C 0.129 -0.03587 0.13091 -0.03865 0.13091 -0.03842 C 0.13264 -0.04537 0.13803 -0.04861 0.14254 -0.05254 C 0.14566 -0.05902 0.15139 -0.06574 0.15712 -0.06782 C 0.16059 -0.06921 0.16737 -0.07199 0.16737 -0.07175 C 0.17952 -0.07152 0.19184 -0.07245 0.204 -0.0706 C 0.20487 -0.07037 0.20487 -0.06759 0.20591 -0.06643 C 0.20938 -0.06226 0.2132 -0.0581 0.21754 -0.05532 C 0.2257 -0.04976 0.23473 -0.04953 0.24323 -0.04837 C 0.25105 -0.04583 0.25799 -0.0412 0.26528 -0.03865 C 0.28316 -0.03958 0.29393 -0.04074 0.31025 -0.04282 C 0.31441 -0.04513 0.31841 -0.04791 0.32275 -0.04976 C 0.32639 -0.05462 0.33021 -0.0581 0.33299 -0.06365 C 0.33421 -0.06921 0.33507 -0.07523 0.33716 -0.08032 C 0.34323 -0.09537 0.33993 -0.0831 0.34237 -0.09282 C 0.33941 -0.12222 0.34063 -0.11388 0.31546 -0.11226 C 0.3099 -0.10972 0.31112 -0.10462 0.31025 -0.09699 C 0.31112 -0.08287 0.31198 -0.07708 0.32171 -0.0706 C 0.32934 -0.05486 0.34063 -0.05138 0.354 -0.04837 C 0.36025 -0.04699 0.36667 -0.04699 0.37275 -0.04421 C 0.37483 -0.04328 0.37882 -0.04143 0.37882 -0.0412 C 0.38299 -0.04189 0.38733 -0.04166 0.3915 -0.04282 C 0.3948 -0.04375 0.39393 -0.04699 0.39671 -0.04976 C 0.4 -0.05393 0.44063 -0.07523 0.44532 -0.07523 " pathEditMode="relative" rAng="0" ptsTypes="fffffffffffffffffffffffffff">
                                      <p:cBhvr>
                                        <p:cTn id="18" dur="2000" fill="hold"/>
                                        <p:tgtEl>
                                          <p:spTgt spid="13"/>
                                        </p:tgtEl>
                                        <p:attrNameLst>
                                          <p:attrName>ppt_x</p:attrName>
                                          <p:attrName>ppt_y</p:attrName>
                                        </p:attrNameLst>
                                      </p:cBhvr>
                                      <p:rCtr x="19635" y="-5509"/>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8" presetClass="emph" presetSubtype="0" repeatCount="indefinite" fill="hold" grpId="0" nodeType="withEffect">
                                  <p:stCondLst>
                                    <p:cond delay="0"/>
                                  </p:stCondLst>
                                  <p:endCondLst>
                                    <p:cond evt="onNext" delay="0">
                                      <p:tgtEl>
                                        <p:sldTgt/>
                                      </p:tgtEl>
                                    </p:cond>
                                  </p:endCondLst>
                                  <p:childTnLst>
                                    <p:animRot by="21600000">
                                      <p:cBhvr>
                                        <p:cTn id="25" dur="2000" fill="hold"/>
                                        <p:tgtEl>
                                          <p:spTgt spid="8"/>
                                        </p:tgtEl>
                                        <p:attrNameLst>
                                          <p:attrName>r</p:attrName>
                                        </p:attrNameLst>
                                      </p:cBhvr>
                                    </p:animRot>
                                  </p:childTnLst>
                                </p:cTn>
                              </p:par>
                              <p:par>
                                <p:cTn id="26" presetID="10" presetClass="entr" presetSubtype="0" fill="hold" grpId="1"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par>
                                <p:cTn id="29" presetID="8" presetClass="emph" presetSubtype="0" repeatCount="indefinite" grpId="0" nodeType="withEffect">
                                  <p:stCondLst>
                                    <p:cond delay="500"/>
                                  </p:stCondLst>
                                  <p:endCondLst>
                                    <p:cond evt="onNext" delay="0">
                                      <p:tgtEl>
                                        <p:sldTgt/>
                                      </p:tgtEl>
                                    </p:cond>
                                  </p:endCondLst>
                                  <p:childTnLst>
                                    <p:animRot by="21600000">
                                      <p:cBhvr>
                                        <p:cTn id="30" dur="2000" fill="hold"/>
                                        <p:tgtEl>
                                          <p:spTgt spid="28"/>
                                        </p:tgtEl>
                                        <p:attrNameLst>
                                          <p:attrName>r</p:attrName>
                                        </p:attrNameLst>
                                      </p:cBhvr>
                                    </p:animRot>
                                  </p:childTnLst>
                                </p:cTn>
                              </p:par>
                              <p:par>
                                <p:cTn id="31" presetID="10" presetClass="entr" presetSubtype="0" fill="hold" grpId="1" nodeType="withEffect">
                                  <p:stCondLst>
                                    <p:cond delay="125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50"/>
                                        <p:tgtEl>
                                          <p:spTgt spid="29"/>
                                        </p:tgtEl>
                                      </p:cBhvr>
                                    </p:animEffect>
                                  </p:childTnLst>
                                </p:cTn>
                              </p:par>
                              <p:par>
                                <p:cTn id="34" presetID="8" presetClass="emph" presetSubtype="0" repeatCount="indefinite" grpId="0" nodeType="withEffect">
                                  <p:stCondLst>
                                    <p:cond delay="1250"/>
                                  </p:stCondLst>
                                  <p:endCondLst>
                                    <p:cond evt="onNext" delay="0">
                                      <p:tgtEl>
                                        <p:sldTgt/>
                                      </p:tgtEl>
                                    </p:cond>
                                  </p:endCondLst>
                                  <p:childTnLst>
                                    <p:animRot by="21600000">
                                      <p:cBhvr>
                                        <p:cTn id="35" dur="2000" fill="hold"/>
                                        <p:tgtEl>
                                          <p:spTgt spid="29"/>
                                        </p:tgtEl>
                                        <p:attrNameLst>
                                          <p:attrName>r</p:attrName>
                                        </p:attrNameLst>
                                      </p:cBhvr>
                                    </p:animRot>
                                  </p:childTnLst>
                                </p:cTn>
                              </p:par>
                              <p:par>
                                <p:cTn id="36" presetID="22" presetClass="entr" presetSubtype="4" fill="hold" nodeType="withEffect">
                                  <p:stCondLst>
                                    <p:cond delay="100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1000"/>
                                        <p:tgtEl>
                                          <p:spTgt spid="30"/>
                                        </p:tgtEl>
                                      </p:cBhvr>
                                    </p:animEffect>
                                  </p:childTnLst>
                                </p:cTn>
                              </p:par>
                              <p:par>
                                <p:cTn id="39" presetID="22" presetClass="entr" presetSubtype="4" fill="hold" nodeType="withEffect">
                                  <p:stCondLst>
                                    <p:cond delay="1750"/>
                                  </p:stCondLst>
                                  <p:childTnLst>
                                    <p:set>
                                      <p:cBhvr>
                                        <p:cTn id="40" dur="1" fill="hold">
                                          <p:stCondLst>
                                            <p:cond delay="0"/>
                                          </p:stCondLst>
                                        </p:cTn>
                                        <p:tgtEl>
                                          <p:spTgt spid="3072"/>
                                        </p:tgtEl>
                                        <p:attrNameLst>
                                          <p:attrName>style.visibility</p:attrName>
                                        </p:attrNameLst>
                                      </p:cBhvr>
                                      <p:to>
                                        <p:strVal val="visible"/>
                                      </p:to>
                                    </p:set>
                                    <p:animEffect transition="in" filter="wipe(down)">
                                      <p:cBhvr>
                                        <p:cTn id="41" dur="1000"/>
                                        <p:tgtEl>
                                          <p:spTgt spid="3072"/>
                                        </p:tgtEl>
                                      </p:cBhvr>
                                    </p:animEffect>
                                  </p:childTnLst>
                                </p:cTn>
                              </p:par>
                              <p:par>
                                <p:cTn id="42" presetID="22" presetClass="entr" presetSubtype="4" fill="hold" nodeType="withEffect">
                                  <p:stCondLst>
                                    <p:cond delay="2500"/>
                                  </p:stCondLst>
                                  <p:childTnLst>
                                    <p:set>
                                      <p:cBhvr>
                                        <p:cTn id="43" dur="1" fill="hold">
                                          <p:stCondLst>
                                            <p:cond delay="0"/>
                                          </p:stCondLst>
                                        </p:cTn>
                                        <p:tgtEl>
                                          <p:spTgt spid="3075"/>
                                        </p:tgtEl>
                                        <p:attrNameLst>
                                          <p:attrName>style.visibility</p:attrName>
                                        </p:attrNameLst>
                                      </p:cBhvr>
                                      <p:to>
                                        <p:strVal val="visible"/>
                                      </p:to>
                                    </p:set>
                                    <p:animEffect transition="in" filter="wipe(down)">
                                      <p:cBhvr>
                                        <p:cTn id="44" dur="1000"/>
                                        <p:tgtEl>
                                          <p:spTgt spid="3075"/>
                                        </p:tgtEl>
                                      </p:cBhvr>
                                    </p:animEffect>
                                  </p:childTnLst>
                                </p:cTn>
                              </p:par>
                              <p:par>
                                <p:cTn id="45" presetID="22" presetClass="entr" presetSubtype="4" fill="hold" nodeType="withEffect">
                                  <p:stCondLst>
                                    <p:cond delay="3250"/>
                                  </p:stCondLst>
                                  <p:childTnLst>
                                    <p:set>
                                      <p:cBhvr>
                                        <p:cTn id="46" dur="1" fill="hold">
                                          <p:stCondLst>
                                            <p:cond delay="0"/>
                                          </p:stCondLst>
                                        </p:cTn>
                                        <p:tgtEl>
                                          <p:spTgt spid="3077"/>
                                        </p:tgtEl>
                                        <p:attrNameLst>
                                          <p:attrName>style.visibility</p:attrName>
                                        </p:attrNameLst>
                                      </p:cBhvr>
                                      <p:to>
                                        <p:strVal val="visible"/>
                                      </p:to>
                                    </p:set>
                                    <p:animEffect transition="in" filter="wipe(down)">
                                      <p:cBhvr>
                                        <p:cTn id="47" dur="1000"/>
                                        <p:tgtEl>
                                          <p:spTgt spid="3077"/>
                                        </p:tgtEl>
                                      </p:cBhvr>
                                    </p:animEffect>
                                  </p:childTnLst>
                                </p:cTn>
                              </p:par>
                              <p:par>
                                <p:cTn id="48" presetID="22" presetClass="entr" presetSubtype="4" fill="hold" nodeType="withEffect">
                                  <p:stCondLst>
                                    <p:cond delay="4000"/>
                                  </p:stCondLst>
                                  <p:childTnLst>
                                    <p:set>
                                      <p:cBhvr>
                                        <p:cTn id="49" dur="1" fill="hold">
                                          <p:stCondLst>
                                            <p:cond delay="0"/>
                                          </p:stCondLst>
                                        </p:cTn>
                                        <p:tgtEl>
                                          <p:spTgt spid="3079"/>
                                        </p:tgtEl>
                                        <p:attrNameLst>
                                          <p:attrName>style.visibility</p:attrName>
                                        </p:attrNameLst>
                                      </p:cBhvr>
                                      <p:to>
                                        <p:strVal val="visible"/>
                                      </p:to>
                                    </p:set>
                                    <p:animEffect transition="in" filter="wipe(down)">
                                      <p:cBhvr>
                                        <p:cTn id="50" dur="1000"/>
                                        <p:tgtEl>
                                          <p:spTgt spid="3079"/>
                                        </p:tgtEl>
                                      </p:cBhvr>
                                    </p:animEffect>
                                  </p:childTnLst>
                                </p:cTn>
                              </p:par>
                              <p:par>
                                <p:cTn id="51" presetID="22" presetClass="entr" presetSubtype="4" fill="hold" nodeType="withEffect">
                                  <p:stCondLst>
                                    <p:cond delay="4750"/>
                                  </p:stCondLst>
                                  <p:childTnLst>
                                    <p:set>
                                      <p:cBhvr>
                                        <p:cTn id="52" dur="1" fill="hold">
                                          <p:stCondLst>
                                            <p:cond delay="0"/>
                                          </p:stCondLst>
                                        </p:cTn>
                                        <p:tgtEl>
                                          <p:spTgt spid="3083"/>
                                        </p:tgtEl>
                                        <p:attrNameLst>
                                          <p:attrName>style.visibility</p:attrName>
                                        </p:attrNameLst>
                                      </p:cBhvr>
                                      <p:to>
                                        <p:strVal val="visible"/>
                                      </p:to>
                                    </p:set>
                                    <p:animEffect transition="in" filter="wipe(down)">
                                      <p:cBhvr>
                                        <p:cTn id="53" dur="1000"/>
                                        <p:tgtEl>
                                          <p:spTgt spid="3083"/>
                                        </p:tgtEl>
                                      </p:cBhvr>
                                    </p:animEffect>
                                  </p:childTnLst>
                                </p:cTn>
                              </p:par>
                              <p:par>
                                <p:cTn id="54" presetID="10" presetClass="entr" presetSubtype="0" fill="hold" grpId="0" nodeType="withEffect">
                                  <p:stCondLst>
                                    <p:cond delay="5000"/>
                                  </p:stCondLst>
                                  <p:childTnLst>
                                    <p:set>
                                      <p:cBhvr>
                                        <p:cTn id="55" dur="1" fill="hold">
                                          <p:stCondLst>
                                            <p:cond delay="0"/>
                                          </p:stCondLst>
                                        </p:cTn>
                                        <p:tgtEl>
                                          <p:spTgt spid="3085"/>
                                        </p:tgtEl>
                                        <p:attrNameLst>
                                          <p:attrName>style.visibility</p:attrName>
                                        </p:attrNameLst>
                                      </p:cBhvr>
                                      <p:to>
                                        <p:strVal val="visible"/>
                                      </p:to>
                                    </p:set>
                                    <p:animEffect transition="in" filter="fade">
                                      <p:cBhvr>
                                        <p:cTn id="56" dur="500"/>
                                        <p:tgtEl>
                                          <p:spTgt spid="3085"/>
                                        </p:tgtEl>
                                      </p:cBhvr>
                                    </p:animEffect>
                                  </p:childTnLst>
                                </p:cTn>
                              </p:par>
                              <p:par>
                                <p:cTn id="57" presetID="0" presetClass="path" presetSubtype="0" accel="50000" decel="50000" fill="hold" grpId="1" nodeType="withEffect">
                                  <p:stCondLst>
                                    <p:cond delay="5000"/>
                                  </p:stCondLst>
                                  <p:childTnLst>
                                    <p:animMotion origin="layout" path="M 0 0 C -0.00469 -0.01851 -0.00191 -0.00532 -0.00313 -0.04027 C -0.00261 -0.07569 -0.00244 -0.1074 0 -0.14166 C 0.00086 -0.15324 0.00694 -0.16064 0.00833 -0.17222 C 0.00868 -0.17592 0.00885 -0.17963 0.00937 -0.18333 C 0.00989 -0.18611 0.01145 -0.19166 0.01145 -0.19166 C 0.01111 -0.19722 0.01093 -0.20277 0.01041 -0.20833 C 0.00954 -0.21759 0.00295 -0.23032 0 -0.23888 C -0.00296 -0.24768 -0.00174 -0.25347 -0.00938 -0.25694 C -0.01407 -0.26319 -0.02171 -0.27199 -0.02813 -0.275 C -0.03073 -0.27638 -0.03646 -0.27777 -0.03646 -0.27777 C -0.06893 -0.27685 -0.10296 -0.27384 -0.13542 -0.27916 C -0.13994 -0.28125 -0.14254 -0.28171 -0.14584 -0.28611 L -0.15105 -0.29444 " pathEditMode="relative" ptsTypes="ffffffffffffAA">
                                      <p:cBhvr>
                                        <p:cTn id="58" dur="2500" fill="hold"/>
                                        <p:tgtEl>
                                          <p:spTgt spid="3085"/>
                                        </p:tgtEl>
                                        <p:attrNameLst>
                                          <p:attrName>ppt_x</p:attrName>
                                          <p:attrName>ppt_y</p:attrName>
                                        </p:attrNameLst>
                                      </p:cBhvr>
                                    </p:animMotion>
                                  </p:childTnLst>
                                  <p:subTnLst>
                                    <p:set>
                                      <p:cBhvr override="childStyle">
                                        <p:cTn dur="1" fill="hold" display="0" masterRel="sameClick" afterEffect="1">
                                          <p:stCondLst>
                                            <p:cond evt="end" delay="0">
                                              <p:tn val="57"/>
                                            </p:cond>
                                          </p:stCondLst>
                                        </p:cTn>
                                        <p:tgtEl>
                                          <p:spTgt spid="3085"/>
                                        </p:tgtEl>
                                        <p:attrNameLst>
                                          <p:attrName>style.visibility</p:attrName>
                                        </p:attrNameLst>
                                      </p:cBhvr>
                                      <p:to>
                                        <p:strVal val="hidden"/>
                                      </p:to>
                                    </p:set>
                                  </p:subTnLst>
                                </p:cTn>
                              </p:par>
                              <p:par>
                                <p:cTn id="59" presetID="10" presetClass="entr" presetSubtype="0" fill="hold" grpId="0" nodeType="withEffect">
                                  <p:stCondLst>
                                    <p:cond delay="550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par>
                                <p:cTn id="62" presetID="0" presetClass="path" presetSubtype="0" accel="50000" decel="50000" fill="hold" grpId="1" nodeType="withEffect">
                                  <p:stCondLst>
                                    <p:cond delay="5500"/>
                                  </p:stCondLst>
                                  <p:childTnLst>
                                    <p:animMotion origin="layout" path="M 0 0 C -0.00469 -0.01851 -0.00191 -0.00532 -0.00313 -0.04027 C -0.00261 -0.07569 -0.00244 -0.1074 0 -0.14166 C 0.00086 -0.15324 0.00694 -0.16064 0.00833 -0.17222 C 0.00868 -0.17592 0.00885 -0.17963 0.00937 -0.18333 C 0.00989 -0.18611 0.01145 -0.19166 0.01145 -0.19166 C 0.01111 -0.19722 0.01093 -0.20277 0.01041 -0.20833 C 0.00954 -0.21759 0.00295 -0.23032 0 -0.23888 C -0.00296 -0.24768 -0.00174 -0.25347 -0.00938 -0.25694 C -0.01407 -0.26319 -0.02171 -0.27199 -0.02813 -0.275 C -0.03073 -0.27638 -0.03646 -0.27777 -0.03646 -0.27777 C -0.06893 -0.27685 -0.10296 -0.27384 -0.13542 -0.27916 C -0.13994 -0.28125 -0.14254 -0.28171 -0.14584 -0.28611 L -0.15105 -0.29444 " pathEditMode="relative" ptsTypes="ffffffffffffAA">
                                      <p:cBhvr>
                                        <p:cTn id="63" dur="2500" fill="hold"/>
                                        <p:tgtEl>
                                          <p:spTgt spid="67"/>
                                        </p:tgtEl>
                                        <p:attrNameLst>
                                          <p:attrName>ppt_x</p:attrName>
                                          <p:attrName>ppt_y</p:attrName>
                                        </p:attrNameLst>
                                      </p:cBhvr>
                                    </p:animMotion>
                                  </p:childTnLst>
                                  <p:subTnLst>
                                    <p:set>
                                      <p:cBhvr override="childStyle">
                                        <p:cTn dur="1" fill="hold" display="0" masterRel="sameClick" afterEffect="1">
                                          <p:stCondLst>
                                            <p:cond evt="end" delay="0">
                                              <p:tn val="62"/>
                                            </p:cond>
                                          </p:stCondLst>
                                        </p:cTn>
                                        <p:tgtEl>
                                          <p:spTgt spid="67"/>
                                        </p:tgtEl>
                                        <p:attrNameLst>
                                          <p:attrName>style.visibility</p:attrName>
                                        </p:attrNameLst>
                                      </p:cBhvr>
                                      <p:to>
                                        <p:strVal val="hidden"/>
                                      </p:to>
                                    </p:set>
                                  </p:subTnLst>
                                </p:cTn>
                              </p:par>
                              <p:par>
                                <p:cTn id="64" presetID="10" presetClass="entr" presetSubtype="0" fill="hold" grpId="0" nodeType="withEffect">
                                  <p:stCondLst>
                                    <p:cond delay="700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par>
                                <p:cTn id="67" presetID="0" presetClass="path" presetSubtype="0" accel="50000" decel="50000" fill="hold" grpId="1" nodeType="withEffect">
                                  <p:stCondLst>
                                    <p:cond delay="7000"/>
                                  </p:stCondLst>
                                  <p:childTnLst>
                                    <p:animMotion origin="layout" path="M 0 0 C 0.00034 -0.00602 0.00017 -0.01203 0.00104 -0.01805 C 0.0019 -0.02407 0.01458 -0.02824 0.01875 -0.03194 C 0.02135 -0.03727 0.02239 -0.04328 0.025 -0.04861 C 0.02465 -0.05787 0.02447 -0.06713 0.02395 -0.07639 C 0.02378 -0.07778 0.02309 -0.07916 0.02291 -0.08055 C 0.02239 -0.08472 0.02256 -0.08889 0.02187 -0.09305 C 0.02152 -0.09583 0.01979 -0.10139 0.01979 -0.10139 C 0.01909 -0.11366 0.01423 -0.13819 0.02291 -0.14583 C 0.02361 -0.14722 0.02413 -0.14884 0.025 -0.15 C 0.0269 -0.15208 0.03125 -0.15555 0.03125 -0.15555 C 0.0335 -0.16435 0.04652 -0.17268 0.05208 -0.17778 C 0.05694 -0.18217 0.05329 -0.18171 0.05833 -0.18472 C 0.06041 -0.18588 0.06458 -0.1875 0.06458 -0.1875 C 0.07239 -0.19791 0.08663 -0.19791 0.09687 -0.20139 C 0.1019 -0.20301 0.1052 -0.20555 0.11041 -0.20555 " pathEditMode="relative" ptsTypes="fffffffffffffffA">
                                      <p:cBhvr>
                                        <p:cTn id="68" dur="2500" fill="hold"/>
                                        <p:tgtEl>
                                          <p:spTgt spid="46"/>
                                        </p:tgtEl>
                                        <p:attrNameLst>
                                          <p:attrName>ppt_x</p:attrName>
                                          <p:attrName>ppt_y</p:attrName>
                                        </p:attrNameLst>
                                      </p:cBhvr>
                                    </p:animMotion>
                                  </p:childTnLst>
                                  <p:subTnLst>
                                    <p:set>
                                      <p:cBhvr override="childStyle">
                                        <p:cTn dur="1" fill="hold" display="0" masterRel="sameClick" afterEffect="1">
                                          <p:stCondLst>
                                            <p:cond evt="end" delay="0">
                                              <p:tn val="67"/>
                                            </p:cond>
                                          </p:stCondLst>
                                        </p:cTn>
                                        <p:tgtEl>
                                          <p:spTgt spid="46"/>
                                        </p:tgtEl>
                                        <p:attrNameLst>
                                          <p:attrName>style.visibility</p:attrName>
                                        </p:attrNameLst>
                                      </p:cBhvr>
                                      <p:to>
                                        <p:strVal val="hidden"/>
                                      </p:to>
                                    </p:set>
                                  </p:subTnLst>
                                </p:cTn>
                              </p:par>
                              <p:par>
                                <p:cTn id="69" presetID="10" presetClass="entr" presetSubtype="0" fill="hold" grpId="0" nodeType="withEffect">
                                  <p:stCondLst>
                                    <p:cond delay="750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par>
                                <p:cTn id="72" presetID="0" presetClass="path" presetSubtype="0" accel="50000" decel="50000" fill="hold" grpId="1" nodeType="withEffect">
                                  <p:stCondLst>
                                    <p:cond delay="7500"/>
                                  </p:stCondLst>
                                  <p:childTnLst>
                                    <p:animMotion origin="layout" path="M 0 0 C 0.00034 -0.00602 0.00017 -0.01203 0.00104 -0.01805 C 0.0019 -0.02407 0.01458 -0.02824 0.01875 -0.03194 C 0.02135 -0.03727 0.02239 -0.04328 0.025 -0.04861 C 0.02465 -0.05787 0.02447 -0.06713 0.02395 -0.07639 C 0.02378 -0.07778 0.02309 -0.07916 0.02291 -0.08055 C 0.02239 -0.08472 0.02256 -0.08889 0.02187 -0.09305 C 0.02152 -0.09583 0.01979 -0.10139 0.01979 -0.10139 C 0.01909 -0.11366 0.01423 -0.13819 0.02291 -0.14583 C 0.02361 -0.14722 0.02413 -0.14884 0.025 -0.15 C 0.0269 -0.15208 0.03125 -0.15555 0.03125 -0.15555 C 0.0335 -0.16435 0.04652 -0.17268 0.05208 -0.17778 C 0.05694 -0.18217 0.05329 -0.18171 0.05833 -0.18472 C 0.06041 -0.18588 0.06458 -0.1875 0.06458 -0.1875 C 0.07239 -0.19791 0.08663 -0.19791 0.09687 -0.20139 C 0.1019 -0.20301 0.1052 -0.20555 0.11041 -0.20555 " pathEditMode="relative" ptsTypes="fffffffffffffffA">
                                      <p:cBhvr>
                                        <p:cTn id="73" dur="2500" fill="hold"/>
                                        <p:tgtEl>
                                          <p:spTgt spid="68"/>
                                        </p:tgtEl>
                                        <p:attrNameLst>
                                          <p:attrName>ppt_x</p:attrName>
                                          <p:attrName>ppt_y</p:attrName>
                                        </p:attrNameLst>
                                      </p:cBhvr>
                                    </p:animMotion>
                                  </p:childTnLst>
                                  <p:subTnLst>
                                    <p:set>
                                      <p:cBhvr override="childStyle">
                                        <p:cTn dur="1" fill="hold" display="0" masterRel="sameClick" afterEffect="1">
                                          <p:stCondLst>
                                            <p:cond evt="end" delay="0">
                                              <p:tn val="72"/>
                                            </p:cond>
                                          </p:stCondLst>
                                        </p:cTn>
                                        <p:tgtEl>
                                          <p:spTgt spid="68"/>
                                        </p:tgtEl>
                                        <p:attrNameLst>
                                          <p:attrName>style.visibility</p:attrName>
                                        </p:attrNameLst>
                                      </p:cBhvr>
                                      <p:to>
                                        <p:strVal val="hidden"/>
                                      </p:to>
                                    </p:set>
                                  </p:subTnLst>
                                </p:cTn>
                              </p:par>
                              <p:par>
                                <p:cTn id="74" presetID="10" presetClass="entr" presetSubtype="0" fill="hold" grpId="0" nodeType="withEffect">
                                  <p:stCondLst>
                                    <p:cond delay="950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0" presetClass="path" presetSubtype="0" accel="50000" decel="50000" fill="hold" grpId="1" nodeType="withEffect">
                                  <p:stCondLst>
                                    <p:cond delay="9500"/>
                                  </p:stCondLst>
                                  <p:childTnLst>
                                    <p:animMotion origin="layout" path="M -0.00034 -0.00046 C 0.0007 -0.00578 0.00087 -0.01203 0.00278 -0.01713 C 0.00677 -0.02801 0.0033 -0.01504 0.00591 -0.02546 C 0.00625 -0.04583 0.00469 -0.06643 0.00695 -0.08657 C 0.0073 -0.08981 0.01112 -0.09027 0.0132 -0.09213 C 0.02414 -0.10185 0.03577 -0.10416 0.04862 -0.10602 C 0.05382 -0.10764 0.05903 -0.10833 0.06424 -0.11018 C 0.07101 -0.11273 0.07639 -0.1169 0.08299 -0.1199 C 0.08664 -0.12152 0.09202 -0.12801 0.09549 -0.13102 C 0.09792 -0.1331 0.10174 -0.13935 0.10174 -0.13935 C 0.10434 -0.14977 0.10209 -0.14583 0.10799 -0.15185 C 0.1132 -0.17245 0.12014 -0.21018 0.10591 -0.22268 C 0.10521 -0.22546 0.10452 -0.22824 0.10382 -0.23102 C 0.10348 -0.2324 0.10278 -0.23518 0.10278 -0.23518 " pathEditMode="relative" ptsTypes="fffffffffffffA">
                                      <p:cBhvr>
                                        <p:cTn id="78" dur="2500" fill="hold"/>
                                        <p:tgtEl>
                                          <p:spTgt spid="47"/>
                                        </p:tgtEl>
                                        <p:attrNameLst>
                                          <p:attrName>ppt_x</p:attrName>
                                          <p:attrName>ppt_y</p:attrName>
                                        </p:attrNameLst>
                                      </p:cBhvr>
                                    </p:animMotion>
                                  </p:childTnLst>
                                  <p:subTnLst>
                                    <p:set>
                                      <p:cBhvr override="childStyle">
                                        <p:cTn dur="1" fill="hold" display="0" masterRel="sameClick" afterEffect="1">
                                          <p:stCondLst>
                                            <p:cond evt="end" delay="0">
                                              <p:tn val="77"/>
                                            </p:cond>
                                          </p:stCondLst>
                                        </p:cTn>
                                        <p:tgtEl>
                                          <p:spTgt spid="47"/>
                                        </p:tgtEl>
                                        <p:attrNameLst>
                                          <p:attrName>style.visibility</p:attrName>
                                        </p:attrNameLst>
                                      </p:cBhvr>
                                      <p:to>
                                        <p:strVal val="hidden"/>
                                      </p:to>
                                    </p:set>
                                  </p:subTnLst>
                                </p:cTn>
                              </p:par>
                              <p:par>
                                <p:cTn id="79" presetID="10" presetClass="entr" presetSubtype="0" fill="hold" grpId="0" nodeType="withEffect">
                                  <p:stCondLst>
                                    <p:cond delay="10000"/>
                                  </p:stCondLst>
                                  <p:childTnLst>
                                    <p:set>
                                      <p:cBhvr>
                                        <p:cTn id="80" dur="1" fill="hold">
                                          <p:stCondLst>
                                            <p:cond delay="0"/>
                                          </p:stCondLst>
                                        </p:cTn>
                                        <p:tgtEl>
                                          <p:spTgt spid="69"/>
                                        </p:tgtEl>
                                        <p:attrNameLst>
                                          <p:attrName>style.visibility</p:attrName>
                                        </p:attrNameLst>
                                      </p:cBhvr>
                                      <p:to>
                                        <p:strVal val="visible"/>
                                      </p:to>
                                    </p:set>
                                    <p:animEffect transition="in" filter="fade">
                                      <p:cBhvr>
                                        <p:cTn id="81" dur="500"/>
                                        <p:tgtEl>
                                          <p:spTgt spid="69"/>
                                        </p:tgtEl>
                                      </p:cBhvr>
                                    </p:animEffect>
                                  </p:childTnLst>
                                </p:cTn>
                              </p:par>
                              <p:par>
                                <p:cTn id="82" presetID="0" presetClass="path" presetSubtype="0" accel="50000" decel="50000" fill="hold" grpId="1" nodeType="withEffect">
                                  <p:stCondLst>
                                    <p:cond delay="10000"/>
                                  </p:stCondLst>
                                  <p:childTnLst>
                                    <p:animMotion origin="layout" path="M -0.00034 -0.00046 C 0.0007 -0.00578 0.00087 -0.01203 0.00278 -0.01713 C 0.00677 -0.02801 0.0033 -0.01504 0.00591 -0.02546 C 0.00625 -0.04583 0.00469 -0.06643 0.00695 -0.08657 C 0.0073 -0.08981 0.01112 -0.09027 0.0132 -0.09213 C 0.02414 -0.10185 0.03577 -0.10416 0.04862 -0.10602 C 0.05382 -0.10764 0.05903 -0.10833 0.06424 -0.11018 C 0.07101 -0.11273 0.07639 -0.1169 0.08299 -0.1199 C 0.08664 -0.12152 0.09202 -0.12801 0.09549 -0.13102 C 0.09792 -0.1331 0.10174 -0.13935 0.10174 -0.13935 C 0.10434 -0.14977 0.10209 -0.14583 0.10799 -0.15185 C 0.1132 -0.17245 0.12014 -0.21018 0.10591 -0.22268 C 0.10521 -0.22546 0.10452 -0.22824 0.10382 -0.23102 C 0.10348 -0.2324 0.10278 -0.23518 0.10278 -0.23518 " pathEditMode="relative" ptsTypes="fffffffffffffA">
                                      <p:cBhvr>
                                        <p:cTn id="83" dur="2500" fill="hold"/>
                                        <p:tgtEl>
                                          <p:spTgt spid="69"/>
                                        </p:tgtEl>
                                        <p:attrNameLst>
                                          <p:attrName>ppt_x</p:attrName>
                                          <p:attrName>ppt_y</p:attrName>
                                        </p:attrNameLst>
                                      </p:cBhvr>
                                    </p:animMotion>
                                  </p:childTnLst>
                                  <p:subTnLst>
                                    <p:set>
                                      <p:cBhvr override="childStyle">
                                        <p:cTn dur="1" fill="hold" display="0" masterRel="sameClick" afterEffect="1">
                                          <p:stCondLst>
                                            <p:cond evt="end" delay="0">
                                              <p:tn val="82"/>
                                            </p:cond>
                                          </p:stCondLst>
                                        </p:cTn>
                                        <p:tgtEl>
                                          <p:spTgt spid="69"/>
                                        </p:tgtEl>
                                        <p:attrNameLst>
                                          <p:attrName>style.visibility</p:attrName>
                                        </p:attrNameLst>
                                      </p:cBhvr>
                                      <p:to>
                                        <p:strVal val="hidden"/>
                                      </p:to>
                                    </p:set>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par>
                                <p:cTn id="89" presetID="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par>
                                <p:cTn id="91" presetID="10"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par>
                                <p:cTn id="94" presetID="10"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fill="hold" nodeType="clickEffect">
                                  <p:stCondLst>
                                    <p:cond delay="0"/>
                                  </p:stCondLst>
                                  <p:childTnLst>
                                    <p:animMotion origin="layout" path="M 0 0 L 0 0.25 E" pathEditMode="relative" ptsTypes="">
                                      <p:cBhvr>
                                        <p:cTn id="102" dur="2000" fill="hold"/>
                                        <p:tgtEl>
                                          <p:spTgt spid="23"/>
                                        </p:tgtEl>
                                        <p:attrNameLst>
                                          <p:attrName>ppt_x</p:attrName>
                                          <p:attrName>ppt_y</p:attrName>
                                        </p:attrNameLst>
                                      </p:cBhvr>
                                    </p:animMotion>
                                  </p:childTnLst>
                                  <p:subTnLst>
                                    <p:set>
                                      <p:cBhvr override="childStyle">
                                        <p:cTn dur="1" fill="hold" display="0" masterRel="sameClick" afterEffect="1">
                                          <p:stCondLst>
                                            <p:cond evt="end" delay="0">
                                              <p:tn val="101"/>
                                            </p:cond>
                                          </p:stCondLst>
                                        </p:cTn>
                                        <p:tgtEl>
                                          <p:spTgt spid="23"/>
                                        </p:tgtEl>
                                        <p:attrNameLst>
                                          <p:attrName>style.visibility</p:attrName>
                                        </p:attrNameLst>
                                      </p:cBhvr>
                                      <p:to>
                                        <p:strVal val="hidden"/>
                                      </p:to>
                                    </p:set>
                                  </p:subTnLst>
                                </p:cTn>
                              </p:par>
                              <p:par>
                                <p:cTn id="103" presetID="42" presetClass="path" presetSubtype="0" accel="50000" fill="hold" nodeType="withEffect">
                                  <p:stCondLst>
                                    <p:cond delay="0"/>
                                  </p:stCondLst>
                                  <p:childTnLst>
                                    <p:animMotion origin="layout" path="M 3.61111E-6 0.00278 L 3.61111E-6 0.25278 " pathEditMode="relative" rAng="0" ptsTypes="AA">
                                      <p:cBhvr>
                                        <p:cTn id="104" dur="2000" fill="hold"/>
                                        <p:tgtEl>
                                          <p:spTgt spid="24"/>
                                        </p:tgtEl>
                                        <p:attrNameLst>
                                          <p:attrName>ppt_x</p:attrName>
                                          <p:attrName>ppt_y</p:attrName>
                                        </p:attrNameLst>
                                      </p:cBhvr>
                                      <p:rCtr x="0" y="12500"/>
                                    </p:animMotion>
                                  </p:childTnLst>
                                  <p:subTnLst>
                                    <p:set>
                                      <p:cBhvr override="childStyle">
                                        <p:cTn dur="1" fill="hold" display="0" masterRel="sameClick" afterEffect="1">
                                          <p:stCondLst>
                                            <p:cond evt="end" delay="0">
                                              <p:tn val="103"/>
                                            </p:cond>
                                          </p:stCondLst>
                                        </p:cTn>
                                        <p:tgtEl>
                                          <p:spTgt spid="24"/>
                                        </p:tgtEl>
                                        <p:attrNameLst>
                                          <p:attrName>style.visibility</p:attrName>
                                        </p:attrNameLst>
                                      </p:cBhvr>
                                      <p:to>
                                        <p:strVal val="hidden"/>
                                      </p:to>
                                    </p:set>
                                  </p:subTnLst>
                                </p:cTn>
                              </p:par>
                              <p:par>
                                <p:cTn id="105" presetID="42" presetClass="path" presetSubtype="0" accel="50000" fill="hold" nodeType="withEffect">
                                  <p:stCondLst>
                                    <p:cond delay="0"/>
                                  </p:stCondLst>
                                  <p:childTnLst>
                                    <p:animMotion origin="layout" path="M 0 0 L 0 0.25 E" pathEditMode="relative" ptsTypes="">
                                      <p:cBhvr>
                                        <p:cTn id="106" dur="2000" fill="hold"/>
                                        <p:tgtEl>
                                          <p:spTgt spid="25"/>
                                        </p:tgtEl>
                                        <p:attrNameLst>
                                          <p:attrName>ppt_x</p:attrName>
                                          <p:attrName>ppt_y</p:attrName>
                                        </p:attrNameLst>
                                      </p:cBhvr>
                                    </p:animMotion>
                                  </p:childTnLst>
                                  <p:subTnLst>
                                    <p:set>
                                      <p:cBhvr override="childStyle">
                                        <p:cTn dur="1" fill="hold" display="0" masterRel="sameClick" afterEffect="1">
                                          <p:stCondLst>
                                            <p:cond evt="end" delay="0">
                                              <p:tn val="105"/>
                                            </p:cond>
                                          </p:stCondLst>
                                        </p:cTn>
                                        <p:tgtEl>
                                          <p:spTgt spid="25"/>
                                        </p:tgtEl>
                                        <p:attrNameLst>
                                          <p:attrName>style.visibility</p:attrName>
                                        </p:attrNameLst>
                                      </p:cBhvr>
                                      <p:to>
                                        <p:strVal val="hidden"/>
                                      </p:to>
                                    </p:set>
                                  </p:subTnLst>
                                </p:cTn>
                              </p:par>
                              <p:par>
                                <p:cTn id="107" presetID="42" presetClass="path" presetSubtype="0" accel="50000" fill="hold" nodeType="withEffect">
                                  <p:stCondLst>
                                    <p:cond delay="0"/>
                                  </p:stCondLst>
                                  <p:childTnLst>
                                    <p:animMotion origin="layout" path="M 0 0 L 0 0.25 E" pathEditMode="relative" ptsTypes="">
                                      <p:cBhvr>
                                        <p:cTn id="108" dur="2000" fill="hold"/>
                                        <p:tgtEl>
                                          <p:spTgt spid="26"/>
                                        </p:tgtEl>
                                        <p:attrNameLst>
                                          <p:attrName>ppt_x</p:attrName>
                                          <p:attrName>ppt_y</p:attrName>
                                        </p:attrNameLst>
                                      </p:cBhvr>
                                    </p:animMotion>
                                  </p:childTnLst>
                                  <p:subTnLst>
                                    <p:set>
                                      <p:cBhvr override="childStyle">
                                        <p:cTn dur="1" fill="hold" display="0" masterRel="sameClick" afterEffect="1">
                                          <p:stCondLst>
                                            <p:cond evt="end" delay="0">
                                              <p:tn val="107"/>
                                            </p:cond>
                                          </p:stCondLst>
                                        </p:cTn>
                                        <p:tgtEl>
                                          <p:spTgt spid="26"/>
                                        </p:tgtEl>
                                        <p:attrNameLst>
                                          <p:attrName>style.visibility</p:attrName>
                                        </p:attrNameLst>
                                      </p:cBhvr>
                                      <p:to>
                                        <p:strVal val="hidden"/>
                                      </p:to>
                                    </p:set>
                                  </p:subTnLst>
                                </p:cTn>
                              </p:par>
                              <p:par>
                                <p:cTn id="109" presetID="42" presetClass="path" presetSubtype="0" accel="50000" fill="hold" nodeType="withEffect">
                                  <p:stCondLst>
                                    <p:cond delay="0"/>
                                  </p:stCondLst>
                                  <p:childTnLst>
                                    <p:animMotion origin="layout" path="M 0 0 L 0 0.25 E" pathEditMode="relative" ptsTypes="">
                                      <p:cBhvr>
                                        <p:cTn id="110" dur="2000" fill="hold"/>
                                        <p:tgtEl>
                                          <p:spTgt spid="27"/>
                                        </p:tgtEl>
                                        <p:attrNameLst>
                                          <p:attrName>ppt_x</p:attrName>
                                          <p:attrName>ppt_y</p:attrName>
                                        </p:attrNameLst>
                                      </p:cBhvr>
                                    </p:animMotion>
                                  </p:childTnLst>
                                  <p:subTnLst>
                                    <p:set>
                                      <p:cBhvr override="childStyle">
                                        <p:cTn dur="1" fill="hold" display="0" masterRel="sameClick" afterEffect="1">
                                          <p:stCondLst>
                                            <p:cond evt="end" delay="0">
                                              <p:tn val="109"/>
                                            </p:cond>
                                          </p:stCondLst>
                                        </p:cTn>
                                        <p:tgtEl>
                                          <p:spTgt spid="27"/>
                                        </p:tgtEl>
                                        <p:attrNameLst>
                                          <p:attrName>style.visibility</p:attrName>
                                        </p:attrNameLst>
                                      </p:cBhvr>
                                      <p:to>
                                        <p:strVal val="hidden"/>
                                      </p:to>
                                    </p:set>
                                  </p:subTnLst>
                                </p:cTn>
                              </p:par>
                              <p:par>
                                <p:cTn id="111" presetID="10" presetClass="entr" presetSubtype="0" fill="hold" grpId="0" nodeType="withEffect">
                                  <p:stCondLst>
                                    <p:cond delay="225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750"/>
                                        <p:tgtEl>
                                          <p:spTgt spid="51"/>
                                        </p:tgtEl>
                                      </p:cBhvr>
                                    </p:animEffect>
                                  </p:childTnLst>
                                </p:cTn>
                              </p:par>
                              <p:par>
                                <p:cTn id="114" presetID="10" presetClass="entr" presetSubtype="0" fill="hold" grpId="0" nodeType="withEffect">
                                  <p:stCondLst>
                                    <p:cond delay="275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750"/>
                                        <p:tgtEl>
                                          <p:spTgt spid="52"/>
                                        </p:tgtEl>
                                      </p:cBhvr>
                                    </p:animEffect>
                                  </p:childTnLst>
                                </p:cTn>
                              </p:par>
                              <p:par>
                                <p:cTn id="117" presetID="10" presetClass="entr" presetSubtype="0" fill="hold" grpId="0" nodeType="withEffect">
                                  <p:stCondLst>
                                    <p:cond delay="3250"/>
                                  </p:stCondLst>
                                  <p:childTnLst>
                                    <p:set>
                                      <p:cBhvr>
                                        <p:cTn id="118" dur="1" fill="hold">
                                          <p:stCondLst>
                                            <p:cond delay="0"/>
                                          </p:stCondLst>
                                        </p:cTn>
                                        <p:tgtEl>
                                          <p:spTgt spid="53"/>
                                        </p:tgtEl>
                                        <p:attrNameLst>
                                          <p:attrName>style.visibility</p:attrName>
                                        </p:attrNameLst>
                                      </p:cBhvr>
                                      <p:to>
                                        <p:strVal val="visible"/>
                                      </p:to>
                                    </p:set>
                                    <p:animEffect transition="in" filter="fade">
                                      <p:cBhvr>
                                        <p:cTn id="119" dur="750"/>
                                        <p:tgtEl>
                                          <p:spTgt spid="53"/>
                                        </p:tgtEl>
                                      </p:cBhvr>
                                    </p:animEffect>
                                  </p:childTnLst>
                                </p:cTn>
                              </p:par>
                              <p:par>
                                <p:cTn id="120" presetID="10" presetClass="entr" presetSubtype="0" fill="hold" grpId="0" nodeType="withEffect">
                                  <p:stCondLst>
                                    <p:cond delay="375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750"/>
                                        <p:tgtEl>
                                          <p:spTgt spid="54"/>
                                        </p:tgtEl>
                                      </p:cBhvr>
                                    </p:animEffect>
                                  </p:childTnLst>
                                </p:cTn>
                              </p:par>
                              <p:par>
                                <p:cTn id="123" presetID="10" presetClass="entr" presetSubtype="0" fill="hold" grpId="0" nodeType="withEffect">
                                  <p:stCondLst>
                                    <p:cond delay="425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750"/>
                                        <p:tgtEl>
                                          <p:spTgt spid="55"/>
                                        </p:tgtEl>
                                      </p:cBhvr>
                                    </p:animEffect>
                                  </p:childTnLst>
                                </p:cTn>
                              </p:par>
                              <p:par>
                                <p:cTn id="126" presetID="10" presetClass="entr" presetSubtype="0" fill="hold" grpId="0" nodeType="withEffect">
                                  <p:stCondLst>
                                    <p:cond delay="4750"/>
                                  </p:stCondLst>
                                  <p:childTnLst>
                                    <p:set>
                                      <p:cBhvr>
                                        <p:cTn id="127" dur="1" fill="hold">
                                          <p:stCondLst>
                                            <p:cond delay="0"/>
                                          </p:stCondLst>
                                        </p:cTn>
                                        <p:tgtEl>
                                          <p:spTgt spid="56"/>
                                        </p:tgtEl>
                                        <p:attrNameLst>
                                          <p:attrName>style.visibility</p:attrName>
                                        </p:attrNameLst>
                                      </p:cBhvr>
                                      <p:to>
                                        <p:strVal val="visible"/>
                                      </p:to>
                                    </p:set>
                                    <p:animEffect transition="in" filter="fade">
                                      <p:cBhvr>
                                        <p:cTn id="128" dur="750"/>
                                        <p:tgtEl>
                                          <p:spTgt spid="56"/>
                                        </p:tgtEl>
                                      </p:cBhvr>
                                    </p:animEffect>
                                  </p:childTnLst>
                                </p:cTn>
                              </p:par>
                              <p:par>
                                <p:cTn id="129" presetID="10" presetClass="entr" presetSubtype="0" fill="hold" grpId="0" nodeType="withEffect">
                                  <p:stCondLst>
                                    <p:cond delay="5250"/>
                                  </p:stCondLst>
                                  <p:childTnLst>
                                    <p:set>
                                      <p:cBhvr>
                                        <p:cTn id="130" dur="1" fill="hold">
                                          <p:stCondLst>
                                            <p:cond delay="0"/>
                                          </p:stCondLst>
                                        </p:cTn>
                                        <p:tgtEl>
                                          <p:spTgt spid="57"/>
                                        </p:tgtEl>
                                        <p:attrNameLst>
                                          <p:attrName>style.visibility</p:attrName>
                                        </p:attrNameLst>
                                      </p:cBhvr>
                                      <p:to>
                                        <p:strVal val="visible"/>
                                      </p:to>
                                    </p:set>
                                    <p:animEffect transition="in" filter="fade">
                                      <p:cBhvr>
                                        <p:cTn id="131" dur="750"/>
                                        <p:tgtEl>
                                          <p:spTgt spid="57"/>
                                        </p:tgtEl>
                                      </p:cBhvr>
                                    </p:animEffect>
                                  </p:childTnLst>
                                </p:cTn>
                              </p:par>
                              <p:par>
                                <p:cTn id="132" presetID="10" presetClass="entr" presetSubtype="0" fill="hold" grpId="0" nodeType="withEffect">
                                  <p:stCondLst>
                                    <p:cond delay="5750"/>
                                  </p:stCondLst>
                                  <p:childTnLst>
                                    <p:set>
                                      <p:cBhvr>
                                        <p:cTn id="133" dur="1" fill="hold">
                                          <p:stCondLst>
                                            <p:cond delay="0"/>
                                          </p:stCondLst>
                                        </p:cTn>
                                        <p:tgtEl>
                                          <p:spTgt spid="58"/>
                                        </p:tgtEl>
                                        <p:attrNameLst>
                                          <p:attrName>style.visibility</p:attrName>
                                        </p:attrNameLst>
                                      </p:cBhvr>
                                      <p:to>
                                        <p:strVal val="visible"/>
                                      </p:to>
                                    </p:set>
                                    <p:animEffect transition="in" filter="fade">
                                      <p:cBhvr>
                                        <p:cTn id="134" dur="750"/>
                                        <p:tgtEl>
                                          <p:spTgt spid="58"/>
                                        </p:tgtEl>
                                      </p:cBhvr>
                                    </p:animEffect>
                                  </p:childTnLst>
                                </p:cTn>
                              </p:par>
                              <p:par>
                                <p:cTn id="135" presetID="10" presetClass="entr" presetSubtype="0" fill="hold" grpId="0" nodeType="withEffect">
                                  <p:stCondLst>
                                    <p:cond delay="6250"/>
                                  </p:stCondLst>
                                  <p:childTnLst>
                                    <p:set>
                                      <p:cBhvr>
                                        <p:cTn id="136" dur="1" fill="hold">
                                          <p:stCondLst>
                                            <p:cond delay="0"/>
                                          </p:stCondLst>
                                        </p:cTn>
                                        <p:tgtEl>
                                          <p:spTgt spid="59"/>
                                        </p:tgtEl>
                                        <p:attrNameLst>
                                          <p:attrName>style.visibility</p:attrName>
                                        </p:attrNameLst>
                                      </p:cBhvr>
                                      <p:to>
                                        <p:strVal val="visible"/>
                                      </p:to>
                                    </p:set>
                                    <p:animEffect transition="in" filter="fade">
                                      <p:cBhvr>
                                        <p:cTn id="137" dur="750"/>
                                        <p:tgtEl>
                                          <p:spTgt spid="59"/>
                                        </p:tgtEl>
                                      </p:cBhvr>
                                    </p:animEffect>
                                  </p:childTnLst>
                                </p:cTn>
                              </p:par>
                              <p:par>
                                <p:cTn id="138" presetID="10" presetClass="entr" presetSubtype="0" fill="hold" grpId="0" nodeType="withEffect">
                                  <p:stCondLst>
                                    <p:cond delay="6750"/>
                                  </p:stCondLst>
                                  <p:childTnLst>
                                    <p:set>
                                      <p:cBhvr>
                                        <p:cTn id="139" dur="1" fill="hold">
                                          <p:stCondLst>
                                            <p:cond delay="0"/>
                                          </p:stCondLst>
                                        </p:cTn>
                                        <p:tgtEl>
                                          <p:spTgt spid="60"/>
                                        </p:tgtEl>
                                        <p:attrNameLst>
                                          <p:attrName>style.visibility</p:attrName>
                                        </p:attrNameLst>
                                      </p:cBhvr>
                                      <p:to>
                                        <p:strVal val="visible"/>
                                      </p:to>
                                    </p:set>
                                    <p:animEffect transition="in" filter="fade">
                                      <p:cBhvr>
                                        <p:cTn id="140" dur="750"/>
                                        <p:tgtEl>
                                          <p:spTgt spid="60"/>
                                        </p:tgtEl>
                                      </p:cBhvr>
                                    </p:animEffect>
                                  </p:childTnLst>
                                </p:cTn>
                              </p:par>
                              <p:par>
                                <p:cTn id="141" presetID="10" presetClass="entr" presetSubtype="0" fill="hold" grpId="0" nodeType="withEffect">
                                  <p:stCondLst>
                                    <p:cond delay="7250"/>
                                  </p:stCondLst>
                                  <p:childTnLst>
                                    <p:set>
                                      <p:cBhvr>
                                        <p:cTn id="142" dur="1" fill="hold">
                                          <p:stCondLst>
                                            <p:cond delay="0"/>
                                          </p:stCondLst>
                                        </p:cTn>
                                        <p:tgtEl>
                                          <p:spTgt spid="61"/>
                                        </p:tgtEl>
                                        <p:attrNameLst>
                                          <p:attrName>style.visibility</p:attrName>
                                        </p:attrNameLst>
                                      </p:cBhvr>
                                      <p:to>
                                        <p:strVal val="visible"/>
                                      </p:to>
                                    </p:set>
                                    <p:animEffect transition="in" filter="fade">
                                      <p:cBhvr>
                                        <p:cTn id="143" dur="750"/>
                                        <p:tgtEl>
                                          <p:spTgt spid="61"/>
                                        </p:tgtEl>
                                      </p:cBhvr>
                                    </p:animEffect>
                                  </p:childTnLst>
                                </p:cTn>
                              </p:par>
                              <p:par>
                                <p:cTn id="144" presetID="10" presetClass="entr" presetSubtype="0" fill="hold" grpId="0" nodeType="withEffect">
                                  <p:stCondLst>
                                    <p:cond delay="7750"/>
                                  </p:stCondLst>
                                  <p:childTnLst>
                                    <p:set>
                                      <p:cBhvr>
                                        <p:cTn id="145" dur="1" fill="hold">
                                          <p:stCondLst>
                                            <p:cond delay="0"/>
                                          </p:stCondLst>
                                        </p:cTn>
                                        <p:tgtEl>
                                          <p:spTgt spid="62"/>
                                        </p:tgtEl>
                                        <p:attrNameLst>
                                          <p:attrName>style.visibility</p:attrName>
                                        </p:attrNameLst>
                                      </p:cBhvr>
                                      <p:to>
                                        <p:strVal val="visible"/>
                                      </p:to>
                                    </p:set>
                                    <p:animEffect transition="in" filter="fade">
                                      <p:cBhvr>
                                        <p:cTn id="146" dur="750"/>
                                        <p:tgtEl>
                                          <p:spTgt spid="62"/>
                                        </p:tgtEl>
                                      </p:cBhvr>
                                    </p:animEffect>
                                  </p:childTnLst>
                                </p:cTn>
                              </p:par>
                              <p:par>
                                <p:cTn id="147" presetID="10" presetClass="entr" presetSubtype="0" fill="hold" grpId="0" nodeType="withEffect">
                                  <p:stCondLst>
                                    <p:cond delay="8250"/>
                                  </p:stCondLst>
                                  <p:childTnLst>
                                    <p:set>
                                      <p:cBhvr>
                                        <p:cTn id="148" dur="1" fill="hold">
                                          <p:stCondLst>
                                            <p:cond delay="0"/>
                                          </p:stCondLst>
                                        </p:cTn>
                                        <p:tgtEl>
                                          <p:spTgt spid="63"/>
                                        </p:tgtEl>
                                        <p:attrNameLst>
                                          <p:attrName>style.visibility</p:attrName>
                                        </p:attrNameLst>
                                      </p:cBhvr>
                                      <p:to>
                                        <p:strVal val="visible"/>
                                      </p:to>
                                    </p:set>
                                    <p:animEffect transition="in" filter="fade">
                                      <p:cBhvr>
                                        <p:cTn id="149" dur="750"/>
                                        <p:tgtEl>
                                          <p:spTgt spid="63"/>
                                        </p:tgtEl>
                                      </p:cBhvr>
                                    </p:animEffect>
                                  </p:childTnLst>
                                </p:cTn>
                              </p:par>
                              <p:par>
                                <p:cTn id="150" presetID="10" presetClass="entr" presetSubtype="0" fill="hold" grpId="0" nodeType="withEffect">
                                  <p:stCondLst>
                                    <p:cond delay="8750"/>
                                  </p:stCondLst>
                                  <p:childTnLst>
                                    <p:set>
                                      <p:cBhvr>
                                        <p:cTn id="151" dur="1" fill="hold">
                                          <p:stCondLst>
                                            <p:cond delay="0"/>
                                          </p:stCondLst>
                                        </p:cTn>
                                        <p:tgtEl>
                                          <p:spTgt spid="64"/>
                                        </p:tgtEl>
                                        <p:attrNameLst>
                                          <p:attrName>style.visibility</p:attrName>
                                        </p:attrNameLst>
                                      </p:cBhvr>
                                      <p:to>
                                        <p:strVal val="visible"/>
                                      </p:to>
                                    </p:set>
                                    <p:animEffect transition="in" filter="fade">
                                      <p:cBhvr>
                                        <p:cTn id="152" dur="750"/>
                                        <p:tgtEl>
                                          <p:spTgt spid="64"/>
                                        </p:tgtEl>
                                      </p:cBhvr>
                                    </p:animEffect>
                                  </p:childTnLst>
                                </p:cTn>
                              </p:par>
                              <p:par>
                                <p:cTn id="153" presetID="10" presetClass="entr" presetSubtype="0" fill="hold" grpId="0" nodeType="withEffect">
                                  <p:stCondLst>
                                    <p:cond delay="9250"/>
                                  </p:stCondLst>
                                  <p:childTnLst>
                                    <p:set>
                                      <p:cBhvr>
                                        <p:cTn id="154" dur="1" fill="hold">
                                          <p:stCondLst>
                                            <p:cond delay="0"/>
                                          </p:stCondLst>
                                        </p:cTn>
                                        <p:tgtEl>
                                          <p:spTgt spid="65"/>
                                        </p:tgtEl>
                                        <p:attrNameLst>
                                          <p:attrName>style.visibility</p:attrName>
                                        </p:attrNameLst>
                                      </p:cBhvr>
                                      <p:to>
                                        <p:strVal val="visible"/>
                                      </p:to>
                                    </p:set>
                                    <p:animEffect transition="in" filter="fade">
                                      <p:cBhvr>
                                        <p:cTn id="155" dur="750"/>
                                        <p:tgtEl>
                                          <p:spTgt spid="65"/>
                                        </p:tgtEl>
                                      </p:cBhvr>
                                    </p:animEffect>
                                  </p:childTnLst>
                                </p:cTn>
                              </p:par>
                              <p:par>
                                <p:cTn id="156" presetID="10" presetClass="entr" presetSubtype="0" fill="hold" grpId="0" nodeType="withEffect">
                                  <p:stCondLst>
                                    <p:cond delay="9750"/>
                                  </p:stCondLst>
                                  <p:childTnLst>
                                    <p:set>
                                      <p:cBhvr>
                                        <p:cTn id="157" dur="1" fill="hold">
                                          <p:stCondLst>
                                            <p:cond delay="0"/>
                                          </p:stCondLst>
                                        </p:cTn>
                                        <p:tgtEl>
                                          <p:spTgt spid="66"/>
                                        </p:tgtEl>
                                        <p:attrNameLst>
                                          <p:attrName>style.visibility</p:attrName>
                                        </p:attrNameLst>
                                      </p:cBhvr>
                                      <p:to>
                                        <p:strVal val="visible"/>
                                      </p:to>
                                    </p:set>
                                    <p:animEffect transition="in" filter="fade">
                                      <p:cBhvr>
                                        <p:cTn id="158"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8" grpId="0" animBg="1"/>
      <p:bldP spid="28" grpId="1" animBg="1"/>
      <p:bldP spid="29" grpId="0" animBg="1"/>
      <p:bldP spid="29" grpId="1" animBg="1"/>
      <p:bldP spid="3085" grpId="0" animBg="1"/>
      <p:bldP spid="3085" grpId="1" animBg="1"/>
      <p:bldP spid="46" grpId="0" animBg="1"/>
      <p:bldP spid="46" grpId="1" animBg="1"/>
      <p:bldP spid="47" grpId="0" animBg="1"/>
      <p:bldP spid="47" grpId="1"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7" grpId="1" animBg="1"/>
      <p:bldP spid="68" grpId="0" animBg="1"/>
      <p:bldP spid="68" grpId="1" animBg="1"/>
      <p:bldP spid="69" grpId="0" animBg="1"/>
      <p:bldP spid="6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400" y="547159"/>
            <a:ext cx="7772400" cy="1472184"/>
          </a:xfrm>
        </p:spPr>
        <p:txBody>
          <a:bodyPr>
            <a:noAutofit/>
          </a:bodyPr>
          <a:lstStyle/>
          <a:p>
            <a:r>
              <a:rPr lang="en-US" dirty="0" smtClean="0">
                <a:solidFill>
                  <a:srgbClr val="005072"/>
                </a:solidFill>
              </a:rPr>
              <a:t>Air quality affects us.</a:t>
            </a:r>
            <a:endParaRPr lang="en-US" dirty="0">
              <a:solidFill>
                <a:srgbClr val="005072"/>
              </a:solidFill>
            </a:endParaRPr>
          </a:p>
        </p:txBody>
      </p:sp>
      <p:grpSp>
        <p:nvGrpSpPr>
          <p:cNvPr id="7" name="Group 6"/>
          <p:cNvGrpSpPr/>
          <p:nvPr/>
        </p:nvGrpSpPr>
        <p:grpSpPr>
          <a:xfrm>
            <a:off x="0" y="6102626"/>
            <a:ext cx="9143999" cy="755374"/>
            <a:chOff x="0" y="6102626"/>
            <a:chExt cx="9143999" cy="755374"/>
          </a:xfrm>
        </p:grpSpPr>
        <p:pic>
          <p:nvPicPr>
            <p:cNvPr id="8" name="Picture 7"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a:stretch/>
          </p:blipFill>
          <p:spPr>
            <a:xfrm>
              <a:off x="4671390" y="6102626"/>
              <a:ext cx="4472609" cy="755374"/>
            </a:xfrm>
            <a:prstGeom prst="rect">
              <a:avLst/>
            </a:prstGeom>
          </p:spPr>
        </p:pic>
        <p:pic>
          <p:nvPicPr>
            <p:cNvPr id="9" name="Picture 8"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2030896" y="6102626"/>
              <a:ext cx="2650437" cy="755373"/>
            </a:xfrm>
            <a:prstGeom prst="rect">
              <a:avLst/>
            </a:prstGeom>
          </p:spPr>
        </p:pic>
        <p:pic>
          <p:nvPicPr>
            <p:cNvPr id="10" name="Picture 9" descr="pptbanner.jpg"/>
            <p:cNvPicPr>
              <a:picLocks noChangeAspect="1"/>
            </p:cNvPicPr>
            <p:nvPr/>
          </p:nvPicPr>
          <p:blipFill rotWithShape="1">
            <a:blip r:embed="rId3">
              <a:extLst>
                <a:ext uri="{28A0092B-C50C-407E-A947-70E740481C1C}">
                  <a14:useLocalDpi xmlns:a14="http://schemas.microsoft.com/office/drawing/2010/main" val="0"/>
                </a:ext>
              </a:extLst>
            </a:blip>
            <a:srcRect l="51087" t="28793" r="19928"/>
            <a:stretch/>
          </p:blipFill>
          <p:spPr>
            <a:xfrm>
              <a:off x="0" y="6102626"/>
              <a:ext cx="2650437" cy="755372"/>
            </a:xfrm>
            <a:prstGeom prst="rect">
              <a:avLst/>
            </a:prstGeom>
          </p:spPr>
        </p:pic>
      </p:grpSp>
      <p:sp>
        <p:nvSpPr>
          <p:cNvPr id="11" name="Date Placeholder 3"/>
          <p:cNvSpPr>
            <a:spLocks noGrp="1"/>
          </p:cNvSpPr>
          <p:nvPr>
            <p:ph type="dt" sz="half" idx="4294967295"/>
          </p:nvPr>
        </p:nvSpPr>
        <p:spPr>
          <a:xfrm>
            <a:off x="165808" y="6306110"/>
            <a:ext cx="2133600" cy="365125"/>
          </a:xfrm>
          <a:prstGeom prst="rect">
            <a:avLst/>
          </a:prstGeom>
        </p:spPr>
        <p:txBody>
          <a:bodyPr vert="horz" lIns="91440" tIns="45720" rIns="91440" bIns="45720" rtlCol="0" anchor="ctr"/>
          <a:lstStyle>
            <a:lvl1pPr algn="l">
              <a:defRPr sz="1200">
                <a:solidFill>
                  <a:schemeClr val="tx1"/>
                </a:solidFill>
              </a:defRPr>
            </a:lvl1pPr>
          </a:lstStyle>
          <a:p>
            <a:pPr algn="ctr"/>
            <a:fld id="{485366B4-F9EA-4E61-929D-FA03D860AA90}" type="datetime12">
              <a:rPr lang="en-US" smtClean="0">
                <a:solidFill>
                  <a:schemeClr val="accent1">
                    <a:lumMod val="50000"/>
                  </a:schemeClr>
                </a:solidFill>
              </a:rPr>
              <a:pPr algn="ctr"/>
              <a:t>10:49 AM</a:t>
            </a:fld>
            <a:endParaRPr lang="en-US" dirty="0">
              <a:solidFill>
                <a:schemeClr val="accent1">
                  <a:lumMod val="50000"/>
                </a:schemeClr>
              </a:solidFill>
            </a:endParaRPr>
          </a:p>
        </p:txBody>
      </p:sp>
    </p:spTree>
    <p:extLst>
      <p:ext uri="{BB962C8B-B14F-4D97-AF65-F5344CB8AC3E}">
        <p14:creationId xmlns:p14="http://schemas.microsoft.com/office/powerpoint/2010/main" val="1427910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10962</TotalTime>
  <Words>3756</Words>
  <Application>Microsoft Office PowerPoint</Application>
  <PresentationFormat>On-screen Show (4:3)</PresentationFormat>
  <Paragraphs>413</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Helvetica Neue</vt:lpstr>
      <vt:lpstr>Times New Roman</vt:lpstr>
      <vt:lpstr>Office Theme</vt:lpstr>
      <vt:lpstr>We affect air quality.  Air quality affects us.</vt:lpstr>
      <vt:lpstr>PowerPoint Presentation</vt:lpstr>
      <vt:lpstr>PowerPoint Presentation</vt:lpstr>
      <vt:lpstr>We affect air quality.</vt:lpstr>
      <vt:lpstr>We affect air quality.</vt:lpstr>
      <vt:lpstr>What can we do about it?</vt:lpstr>
      <vt:lpstr>What are some ways weather affects air quality?</vt:lpstr>
      <vt:lpstr>Weather affects air quality</vt:lpstr>
      <vt:lpstr>Air quality affects us.</vt:lpstr>
      <vt:lpstr>Breathe Easy Experiment</vt:lpstr>
      <vt:lpstr>Some other ways air quality can affect our health</vt:lpstr>
      <vt:lpstr>What does this mean  for you and me?</vt:lpstr>
      <vt:lpstr>What is in the air?</vt:lpstr>
      <vt:lpstr>Air Quality Health Index</vt:lpstr>
      <vt:lpstr>Air Quality Health Index Video</vt:lpstr>
      <vt:lpstr>What can we do about it?</vt:lpstr>
      <vt:lpstr>What can we do about it?</vt:lpstr>
      <vt:lpstr>Air quality affects us.</vt:lpstr>
      <vt:lpstr>PowerPoint Presentation</vt:lpstr>
      <vt:lpstr>PowerPoint Presentation</vt:lpstr>
      <vt:lpstr>Measuring Air Quality</vt:lpstr>
      <vt:lpstr>PowerPoint Presentation</vt:lpstr>
    </vt:vector>
  </TitlesOfParts>
  <Company>Communication Solutions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affects us. We affect air quality.</dc:title>
  <dc:creator>Crystal Parrell</dc:creator>
  <cp:lastModifiedBy>Lauren Maris</cp:lastModifiedBy>
  <cp:revision>401</cp:revision>
  <cp:lastPrinted>2019-04-16T20:25:32Z</cp:lastPrinted>
  <dcterms:created xsi:type="dcterms:W3CDTF">2013-09-26T18:30:35Z</dcterms:created>
  <dcterms:modified xsi:type="dcterms:W3CDTF">2020-09-18T17:00:22Z</dcterms:modified>
</cp:coreProperties>
</file>